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6"/>
  </p:notesMasterIdLst>
  <p:handoutMasterIdLst>
    <p:handoutMasterId r:id="rId47"/>
  </p:handoutMasterIdLst>
  <p:sldIdLst>
    <p:sldId id="256" r:id="rId2"/>
    <p:sldId id="440" r:id="rId3"/>
    <p:sldId id="444" r:id="rId4"/>
    <p:sldId id="445" r:id="rId5"/>
    <p:sldId id="446" r:id="rId6"/>
    <p:sldId id="447" r:id="rId7"/>
    <p:sldId id="442" r:id="rId8"/>
    <p:sldId id="443" r:id="rId9"/>
    <p:sldId id="469" r:id="rId10"/>
    <p:sldId id="425" r:id="rId11"/>
    <p:sldId id="415" r:id="rId12"/>
    <p:sldId id="431" r:id="rId13"/>
    <p:sldId id="432" r:id="rId14"/>
    <p:sldId id="433" r:id="rId15"/>
    <p:sldId id="467" r:id="rId16"/>
    <p:sldId id="434" r:id="rId17"/>
    <p:sldId id="441" r:id="rId18"/>
    <p:sldId id="463" r:id="rId19"/>
    <p:sldId id="464" r:id="rId20"/>
    <p:sldId id="465" r:id="rId21"/>
    <p:sldId id="466" r:id="rId22"/>
    <p:sldId id="468" r:id="rId23"/>
    <p:sldId id="436" r:id="rId24"/>
    <p:sldId id="448" r:id="rId25"/>
    <p:sldId id="449" r:id="rId26"/>
    <p:sldId id="437" r:id="rId27"/>
    <p:sldId id="471" r:id="rId28"/>
    <p:sldId id="438" r:id="rId29"/>
    <p:sldId id="439" r:id="rId30"/>
    <p:sldId id="454" r:id="rId31"/>
    <p:sldId id="450" r:id="rId32"/>
    <p:sldId id="456" r:id="rId33"/>
    <p:sldId id="470" r:id="rId34"/>
    <p:sldId id="451" r:id="rId35"/>
    <p:sldId id="461" r:id="rId36"/>
    <p:sldId id="462" r:id="rId37"/>
    <p:sldId id="452" r:id="rId38"/>
    <p:sldId id="455" r:id="rId39"/>
    <p:sldId id="460" r:id="rId40"/>
    <p:sldId id="457" r:id="rId41"/>
    <p:sldId id="453" r:id="rId42"/>
    <p:sldId id="459" r:id="rId43"/>
    <p:sldId id="458" r:id="rId44"/>
    <p:sldId id="42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5" autoAdjust="0"/>
    <p:restoredTop sz="92246" autoAdjust="0"/>
  </p:normalViewPr>
  <p:slideViewPr>
    <p:cSldViewPr snapToGrid="0" snapToObjects="1">
      <p:cViewPr varScale="1">
        <p:scale>
          <a:sx n="98" d="100"/>
          <a:sy n="98" d="100"/>
        </p:scale>
        <p:origin x="1184" y="184"/>
      </p:cViewPr>
      <p:guideLst>
        <p:guide orient="horz" pos="2160"/>
        <p:guide pos="384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B5-B141-9744-7B6F9F8A51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B5-B141-9744-7B6F9F8A51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B5-B141-9744-7B6F9F8A51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B5-B141-9744-7B6F9F8A513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B5-B141-9744-7B6F9F8A5138}"/>
              </c:ext>
            </c:extLst>
          </c:dPt>
          <c:cat>
            <c:strRef>
              <c:f>Sheet1!$A$2:$A$6</c:f>
              <c:strCache>
                <c:ptCount val="4"/>
                <c:pt idx="0">
                  <c:v>Mini-Projects</c:v>
                </c:pt>
                <c:pt idx="1">
                  <c:v>Midterm</c:v>
                </c:pt>
                <c:pt idx="2">
                  <c:v>Reading</c:v>
                </c:pt>
                <c:pt idx="3">
                  <c:v>Tutorial</c:v>
                </c:pt>
              </c:strCache>
            </c:strRef>
          </c:cat>
          <c:val>
            <c:numRef>
              <c:f>Sheet1!$B$2:$B$6</c:f>
              <c:numCache>
                <c:formatCode>General</c:formatCode>
                <c:ptCount val="5"/>
                <c:pt idx="0">
                  <c:v>40</c:v>
                </c:pt>
                <c:pt idx="1">
                  <c:v>30</c:v>
                </c:pt>
                <c:pt idx="2">
                  <c:v>10</c:v>
                </c:pt>
                <c:pt idx="3">
                  <c:v>20</c:v>
                </c:pt>
              </c:numCache>
            </c:numRef>
          </c:val>
          <c:extLst>
            <c:ext xmlns:c16="http://schemas.microsoft.com/office/drawing/2014/chart" uri="{C3380CC4-5D6E-409C-BE32-E72D297353CC}">
              <c16:uniqueId val="{0000000A-B4B5-B141-9744-7B6F9F8A51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8/30/21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8/30/21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11069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24950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17</a:t>
            </a:fld>
            <a:endParaRPr lang="en-US"/>
          </a:p>
        </p:txBody>
      </p:sp>
    </p:spTree>
    <p:extLst>
      <p:ext uri="{BB962C8B-B14F-4D97-AF65-F5344CB8AC3E}">
        <p14:creationId xmlns:p14="http://schemas.microsoft.com/office/powerpoint/2010/main" val="1856942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Docker – containerization, build and ship apps</a:t>
            </a:r>
          </a:p>
          <a:p>
            <a:r>
              <a:rPr lang="en-US" dirty="0"/>
              <a:t>Spark – cluster computing framework, nice data parallelism </a:t>
            </a:r>
            <a:r>
              <a:rPr lang="en-US" dirty="0" err="1"/>
              <a:t>etc</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24</a:t>
            </a:fld>
            <a:endParaRPr lang="en-US"/>
          </a:p>
        </p:txBody>
      </p:sp>
    </p:spTree>
    <p:extLst>
      <p:ext uri="{BB962C8B-B14F-4D97-AF65-F5344CB8AC3E}">
        <p14:creationId xmlns:p14="http://schemas.microsoft.com/office/powerpoint/2010/main" val="737776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34</a:t>
            </a:fld>
            <a:endParaRPr lang="en-US"/>
          </a:p>
        </p:txBody>
      </p:sp>
    </p:spTree>
    <p:extLst>
      <p:ext uri="{BB962C8B-B14F-4D97-AF65-F5344CB8AC3E}">
        <p14:creationId xmlns:p14="http://schemas.microsoft.com/office/powerpoint/2010/main" val="171591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“Sabermetrics” = “SABR” = “Society for American Baseball Research”</a:t>
            </a:r>
          </a:p>
          <a:p>
            <a:endParaRPr lang="en-US" dirty="0"/>
          </a:p>
          <a:p>
            <a:r>
              <a:rPr lang="en-US" dirty="0"/>
              <a:t>Peter Brand = name of character in the movie, actual name is Paul </a:t>
            </a:r>
            <a:r>
              <a:rPr lang="en-US" dirty="0" err="1"/>
              <a:t>DePodesta</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573243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44</a:t>
            </a:fld>
            <a:endParaRPr lang="en-US"/>
          </a:p>
        </p:txBody>
      </p:sp>
    </p:spTree>
    <p:extLst>
      <p:ext uri="{BB962C8B-B14F-4D97-AF65-F5344CB8AC3E}">
        <p14:creationId xmlns:p14="http://schemas.microsoft.com/office/powerpoint/2010/main" val="146317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48492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8"/>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tiff"/><Relationship Id="rId3" Type="http://schemas.openxmlformats.org/officeDocument/2006/relationships/image" Target="../media/image10.tiff"/><Relationship Id="rId7" Type="http://schemas.openxmlformats.org/officeDocument/2006/relationships/image" Target="../media/image14.png"/><Relationship Id="rId12" Type="http://schemas.openxmlformats.org/officeDocument/2006/relationships/image" Target="../media/image19.tiff"/><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emf"/><Relationship Id="rId5" Type="http://schemas.openxmlformats.org/officeDocument/2006/relationships/image" Target="../media/image12.gif"/><Relationship Id="rId15" Type="http://schemas.openxmlformats.org/officeDocument/2006/relationships/image" Target="../media/image22.tiff"/><Relationship Id="rId10" Type="http://schemas.openxmlformats.org/officeDocument/2006/relationships/image" Target="../media/image17.pn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emf"/></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pn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umd.io/" TargetMode="External"/><Relationship Id="rId2" Type="http://schemas.openxmlformats.org/officeDocument/2006/relationships/hyperlink" Target="http://www.alexa.com/topsites" TargetMode="Externa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log/1995-github-jupyter-notebooks-3" TargetMode="External"/><Relationship Id="rId2" Type="http://schemas.openxmlformats.org/officeDocument/2006/relationships/hyperlink" Target="https://pages.github.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25.tiff"/><Relationship Id="rId7" Type="http://schemas.openxmlformats.org/officeDocument/2006/relationships/image" Target="../media/image4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30.png"/><Relationship Id="rId5" Type="http://schemas.openxmlformats.org/officeDocument/2006/relationships/image" Target="../media/image38.tiff"/><Relationship Id="rId10" Type="http://schemas.openxmlformats.org/officeDocument/2006/relationships/image" Target="../media/image29.png"/><Relationship Id="rId4" Type="http://schemas.openxmlformats.org/officeDocument/2006/relationships/image" Target="../media/image37.tiff"/><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9.tiff"/></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ormAutofit/>
          </a:bodyPr>
          <a:lstStyle/>
          <a:p>
            <a:r>
              <a:rPr lang="en-US" sz="6600" dirty="0"/>
              <a:t>Introduction to </a:t>
            </a:r>
            <a:br>
              <a:rPr lang="en-US" sz="6600" dirty="0"/>
            </a:br>
            <a:r>
              <a:rPr lang="en-US" sz="6600" dirty="0"/>
              <a:t>Data Science</a:t>
            </a:r>
          </a:p>
        </p:txBody>
      </p:sp>
      <p:sp>
        <p:nvSpPr>
          <p:cNvPr id="3" name="Subtitle 2"/>
          <p:cNvSpPr>
            <a:spLocks noGrp="1"/>
          </p:cNvSpPr>
          <p:nvPr>
            <p:ph type="subTitle" idx="1"/>
          </p:nvPr>
        </p:nvSpPr>
        <p:spPr>
          <a:xfrm>
            <a:off x="689986" y="3986683"/>
            <a:ext cx="9144000" cy="914400"/>
          </a:xfrm>
        </p:spPr>
        <p:txBody>
          <a:bodyPr>
            <a:normAutofit/>
          </a:bodyPr>
          <a:lstStyle/>
          <a:p>
            <a:r>
              <a:rPr lang="en-US" dirty="0"/>
              <a:t>John P Dickerson</a:t>
            </a:r>
          </a:p>
        </p:txBody>
      </p:sp>
      <p:sp>
        <p:nvSpPr>
          <p:cNvPr id="5" name="TextBox 4"/>
          <p:cNvSpPr txBox="1"/>
          <p:nvPr/>
        </p:nvSpPr>
        <p:spPr>
          <a:xfrm>
            <a:off x="689986" y="4951220"/>
            <a:ext cx="2776695" cy="1600438"/>
          </a:xfrm>
          <a:prstGeom prst="rect">
            <a:avLst/>
          </a:prstGeom>
          <a:noFill/>
        </p:spPr>
        <p:txBody>
          <a:bodyPr wrap="square" rtlCol="0">
            <a:spAutoFit/>
          </a:bodyPr>
          <a:lstStyle/>
          <a:p>
            <a:r>
              <a:rPr lang="en-US" sz="1400" b="1" dirty="0"/>
              <a:t>Lecture #1 – 09/01/2021</a:t>
            </a:r>
          </a:p>
          <a:p>
            <a:endParaRPr lang="en-US" sz="1400" b="1" dirty="0"/>
          </a:p>
          <a:p>
            <a:r>
              <a:rPr lang="en-US" sz="1400" b="1" dirty="0"/>
              <a:t>CMSC320</a:t>
            </a:r>
          </a:p>
          <a:p>
            <a:r>
              <a:rPr lang="en-US" sz="1400" b="1" dirty="0"/>
              <a:t>Tuesdays &amp; Thursdays</a:t>
            </a:r>
          </a:p>
          <a:p>
            <a:r>
              <a:rPr lang="en-US" sz="1400" b="1" dirty="0"/>
              <a:t>5:00pm – 6:15pm</a:t>
            </a:r>
            <a:br>
              <a:rPr lang="en-US" sz="1400" b="1" dirty="0"/>
            </a:br>
            <a:br>
              <a:rPr lang="en-US" sz="1400" b="1" dirty="0"/>
            </a:br>
            <a:r>
              <a:rPr lang="en-US" sz="1400" b="1" dirty="0"/>
              <a:t>https://cmsc320.github.io/</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603" y="5257800"/>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CMSC undergrads </a:t>
            </a:r>
            <a:r>
              <a:rPr lang="en-US" dirty="0"/>
              <a:t>– but likely accessible to others with programming experience and mathematical maturity.</a:t>
            </a:r>
          </a:p>
          <a:p>
            <a:r>
              <a:rPr lang="en-US" dirty="0"/>
              <a:t>We </a:t>
            </a:r>
            <a:r>
              <a:rPr lang="en-US" dirty="0">
                <a:solidFill>
                  <a:schemeClr val="tx2"/>
                </a:solidFill>
              </a:rPr>
              <a:t>do not </a:t>
            </a:r>
            <a:r>
              <a:rPr lang="en-US" dirty="0"/>
              <a:t>assume:</a:t>
            </a:r>
          </a:p>
          <a:p>
            <a:pPr marL="342900" indent="-342900">
              <a:buFont typeface="Arial" charset="0"/>
              <a:buChar char="•"/>
            </a:pPr>
            <a:r>
              <a:rPr lang="en-US" b="0" dirty="0"/>
              <a:t>Experience with Python, NumPy, pandas, scikit-learn, </a:t>
            </a:r>
            <a:r>
              <a:rPr lang="en-US" b="0" dirty="0" err="1"/>
              <a:t>PyTorch</a:t>
            </a:r>
            <a:r>
              <a:rPr lang="en-US" b="0" dirty="0"/>
              <a:t>, matplotlib, </a:t>
            </a:r>
            <a:r>
              <a:rPr lang="en-US" b="0" dirty="0" err="1"/>
              <a:t>etc</a:t>
            </a:r>
            <a:r>
              <a:rPr lang="en-US" b="0" dirty="0"/>
              <a:t> </a:t>
            </a:r>
            <a:r>
              <a:rPr lang="mr-IN" b="0" dirty="0"/>
              <a:t>…</a:t>
            </a:r>
            <a:endParaRPr lang="en-US" b="0" dirty="0"/>
          </a:p>
          <a:p>
            <a:pPr marL="342900" indent="-342900">
              <a:buFont typeface="Arial" charset="0"/>
              <a:buChar char="•"/>
            </a:pPr>
            <a:r>
              <a:rPr lang="en-US" b="0" dirty="0"/>
              <a:t>Deep statistics or any ML knowledge</a:t>
            </a:r>
          </a:p>
          <a:p>
            <a:pPr marL="342900" indent="-342900">
              <a:buFont typeface="Arial" charset="0"/>
              <a:buChar char="•"/>
            </a:pPr>
            <a:r>
              <a:rPr lang="en-US" b="0" dirty="0"/>
              <a:t>Database or distributed systems knowledge</a:t>
            </a:r>
          </a:p>
          <a:p>
            <a:r>
              <a:rPr lang="en-US" dirty="0"/>
              <a:t>We </a:t>
            </a:r>
            <a:r>
              <a:rPr lang="en-US" dirty="0">
                <a:solidFill>
                  <a:schemeClr val="tx2"/>
                </a:solidFill>
              </a:rPr>
              <a:t>do</a:t>
            </a:r>
            <a:r>
              <a:rPr lang="en-US" dirty="0"/>
              <a:t> assume:</a:t>
            </a:r>
          </a:p>
          <a:p>
            <a:pPr marL="342900" indent="-342900">
              <a:buFont typeface="Arial" charset="0"/>
              <a:buChar char="•"/>
            </a:pPr>
            <a:r>
              <a:rPr lang="en-US" b="0" dirty="0"/>
              <a:t>You want to be here!</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10</a:t>
            </a:fld>
            <a:endParaRPr lang="en-US"/>
          </a:p>
        </p:txBody>
      </p:sp>
      <p:grpSp>
        <p:nvGrpSpPr>
          <p:cNvPr id="8" name="Group 7"/>
          <p:cNvGrpSpPr/>
          <p:nvPr/>
        </p:nvGrpSpPr>
        <p:grpSpPr>
          <a:xfrm>
            <a:off x="3623257" y="5141891"/>
            <a:ext cx="5138670" cy="1471410"/>
            <a:chOff x="2099257" y="5141891"/>
            <a:chExt cx="5138670" cy="147141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9257" y="5141891"/>
              <a:ext cx="1471410" cy="14714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00755" y="5141891"/>
              <a:ext cx="1615455" cy="147141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9330" y="5234188"/>
              <a:ext cx="1288597" cy="1288597"/>
            </a:xfrm>
            <a:prstGeom prst="rect">
              <a:avLst/>
            </a:prstGeom>
          </p:spPr>
        </p:pic>
      </p:grpSp>
    </p:spTree>
    <p:extLst>
      <p:ext uri="{BB962C8B-B14F-4D97-AF65-F5344CB8AC3E}">
        <p14:creationId xmlns:p14="http://schemas.microsoft.com/office/powerpoint/2010/main" val="194286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321"/>
            <a:ext cx="10515600" cy="1325563"/>
          </a:xfrm>
        </p:spPr>
        <p:txBody>
          <a:bodyPr/>
          <a:lstStyle/>
          <a:p>
            <a:r>
              <a:rPr lang="en-US" dirty="0"/>
              <a:t>Who Am I?</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1" y="1206602"/>
            <a:ext cx="3721993" cy="129385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1" y="3743934"/>
            <a:ext cx="3721993" cy="129385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8201" y="2723771"/>
            <a:ext cx="4559121" cy="815956"/>
          </a:xfrm>
          <a:prstGeom prst="rect">
            <a:avLst/>
          </a:prstGeom>
        </p:spPr>
      </p:pic>
      <p:cxnSp>
        <p:nvCxnSpPr>
          <p:cNvPr id="8" name="Curved Connector 7"/>
          <p:cNvCxnSpPr>
            <a:stCxn id="4" idx="1"/>
            <a:endCxn id="6" idx="1"/>
          </p:cNvCxnSpPr>
          <p:nvPr/>
        </p:nvCxnSpPr>
        <p:spPr>
          <a:xfrm rot="10800000" flipV="1">
            <a:off x="838200" y="1853531"/>
            <a:ext cx="12700" cy="1278218"/>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838200" y="3131749"/>
            <a:ext cx="12700" cy="125911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89615" y="5730309"/>
            <a:ext cx="2705100" cy="10414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63559" y="143433"/>
            <a:ext cx="3331156" cy="1239871"/>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63521" y="3355264"/>
            <a:ext cx="1290489" cy="129048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922817" y="1512972"/>
            <a:ext cx="1971899" cy="1673337"/>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88539" y="4791566"/>
            <a:ext cx="2234697" cy="824355"/>
          </a:xfrm>
          <a:prstGeom prst="rect">
            <a:avLst/>
          </a:prstGeom>
        </p:spPr>
      </p:pic>
      <p:sp>
        <p:nvSpPr>
          <p:cNvPr id="3" name="TextBox 2"/>
          <p:cNvSpPr txBox="1"/>
          <p:nvPr/>
        </p:nvSpPr>
        <p:spPr>
          <a:xfrm>
            <a:off x="5474596" y="2947083"/>
            <a:ext cx="1546269" cy="369332"/>
          </a:xfrm>
          <a:prstGeom prst="rect">
            <a:avLst/>
          </a:prstGeom>
          <a:noFill/>
        </p:spPr>
        <p:txBody>
          <a:bodyPr wrap="square" rtlCol="0">
            <a:spAutoFit/>
          </a:bodyPr>
          <a:lstStyle/>
          <a:p>
            <a:r>
              <a:rPr lang="en-US" dirty="0">
                <a:solidFill>
                  <a:schemeClr val="accent2"/>
                </a:solidFill>
              </a:rPr>
              <a:t>2010 – 2016</a:t>
            </a:r>
          </a:p>
        </p:txBody>
      </p:sp>
      <p:sp>
        <p:nvSpPr>
          <p:cNvPr id="15" name="TextBox 14"/>
          <p:cNvSpPr txBox="1"/>
          <p:nvPr/>
        </p:nvSpPr>
        <p:spPr>
          <a:xfrm>
            <a:off x="4637467" y="4206197"/>
            <a:ext cx="1876023" cy="369332"/>
          </a:xfrm>
          <a:prstGeom prst="rect">
            <a:avLst/>
          </a:prstGeom>
          <a:noFill/>
        </p:spPr>
        <p:txBody>
          <a:bodyPr wrap="square" rtlCol="0">
            <a:spAutoFit/>
          </a:bodyPr>
          <a:lstStyle/>
          <a:p>
            <a:r>
              <a:rPr lang="en-US" dirty="0">
                <a:solidFill>
                  <a:schemeClr val="accent2"/>
                </a:solidFill>
              </a:rPr>
              <a:t>2016 – ∞</a:t>
            </a:r>
          </a:p>
        </p:txBody>
      </p:sp>
      <p:sp>
        <p:nvSpPr>
          <p:cNvPr id="22" name="TextBox 21"/>
          <p:cNvSpPr txBox="1"/>
          <p:nvPr/>
        </p:nvSpPr>
        <p:spPr>
          <a:xfrm>
            <a:off x="4637467" y="1757682"/>
            <a:ext cx="1546269" cy="369332"/>
          </a:xfrm>
          <a:prstGeom prst="rect">
            <a:avLst/>
          </a:prstGeom>
          <a:noFill/>
        </p:spPr>
        <p:txBody>
          <a:bodyPr wrap="square" rtlCol="0">
            <a:spAutoFit/>
          </a:bodyPr>
          <a:lstStyle/>
          <a:p>
            <a:r>
              <a:rPr lang="en-US"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1021976" y="5037792"/>
            <a:ext cx="0" cy="1733917"/>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1021976" y="5131835"/>
            <a:ext cx="5251978" cy="448335"/>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1" y="5203743"/>
              <a:ext cx="1876023" cy="369332"/>
            </a:xfrm>
            <a:prstGeom prst="rect">
              <a:avLst/>
            </a:prstGeom>
            <a:noFill/>
          </p:spPr>
          <p:txBody>
            <a:bodyPr wrap="square" rtlCol="0">
              <a:spAutoFit/>
            </a:bodyPr>
            <a:lstStyle/>
            <a:p>
              <a:r>
                <a:rPr lang="en-US"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1021976" y="5699089"/>
            <a:ext cx="6661756" cy="388615"/>
            <a:chOff x="1021976" y="5699089"/>
            <a:chExt cx="6661756" cy="388615"/>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8" y="5699089"/>
              <a:ext cx="4854915" cy="369332"/>
            </a:xfrm>
            <a:prstGeom prst="rect">
              <a:avLst/>
            </a:prstGeom>
            <a:noFill/>
          </p:spPr>
          <p:txBody>
            <a:bodyPr wrap="square" rtlCol="0">
              <a:spAutoFit/>
            </a:bodyPr>
            <a:lstStyle/>
            <a:p>
              <a:r>
                <a:rPr lang="en-US"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07709" y="5718372"/>
              <a:ext cx="1876023" cy="369332"/>
            </a:xfrm>
            <a:prstGeom prst="rect">
              <a:avLst/>
            </a:prstGeom>
            <a:noFill/>
          </p:spPr>
          <p:txBody>
            <a:bodyPr wrap="square" rtlCol="0">
              <a:spAutoFit/>
            </a:bodyPr>
            <a:lstStyle/>
            <a:p>
              <a:r>
                <a:rPr lang="en-US"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1021976" y="6245570"/>
            <a:ext cx="6769557" cy="369332"/>
            <a:chOff x="1021976" y="6245570"/>
            <a:chExt cx="6769557" cy="369332"/>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8" y="6245570"/>
              <a:ext cx="4854915" cy="369332"/>
            </a:xfrm>
            <a:prstGeom prst="rect">
              <a:avLst/>
            </a:prstGeom>
            <a:noFill/>
          </p:spPr>
          <p:txBody>
            <a:bodyPr wrap="square" rtlCol="0">
              <a:spAutoFit/>
            </a:bodyPr>
            <a:lstStyle/>
            <a:p>
              <a:r>
                <a:rPr lang="en-US"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07710" y="6245570"/>
              <a:ext cx="1983823" cy="369332"/>
            </a:xfrm>
            <a:prstGeom prst="rect">
              <a:avLst/>
            </a:prstGeom>
            <a:noFill/>
          </p:spPr>
          <p:txBody>
            <a:bodyPr wrap="square" rtlCol="0">
              <a:spAutoFit/>
            </a:bodyPr>
            <a:lstStyle/>
            <a:p>
              <a:r>
                <a:rPr lang="en-US" dirty="0">
                  <a:solidFill>
                    <a:schemeClr val="accent2"/>
                  </a:solidFill>
                </a:rPr>
                <a:t>Late 2019 - 2021</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6337087" y="3791955"/>
            <a:ext cx="2631336" cy="1041426"/>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pic>
        <p:nvPicPr>
          <p:cNvPr id="35" name="Picture 34">
            <a:extLst>
              <a:ext uri="{FF2B5EF4-FFF2-40B4-BE49-F238E27FC236}">
                <a16:creationId xmlns:a16="http://schemas.microsoft.com/office/drawing/2014/main" id="{EAE1BCD6-D5D4-264B-8B8F-279C90C5DC5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251050" y="5709270"/>
            <a:ext cx="834781" cy="378434"/>
          </a:xfrm>
          <a:prstGeom prst="rect">
            <a:avLst/>
          </a:prstGeom>
        </p:spPr>
      </p:pic>
      <p:sp>
        <p:nvSpPr>
          <p:cNvPr id="9" name="Slide Number Placeholder 8">
            <a:extLst>
              <a:ext uri="{FF2B5EF4-FFF2-40B4-BE49-F238E27FC236}">
                <a16:creationId xmlns:a16="http://schemas.microsoft.com/office/drawing/2014/main" id="{0FA87AC0-8C32-4344-A571-92B3A8206459}"/>
              </a:ext>
            </a:extLst>
          </p:cNvPr>
          <p:cNvSpPr>
            <a:spLocks noGrp="1"/>
          </p:cNvSpPr>
          <p:nvPr>
            <p:ph type="sldNum" sz="quarter" idx="12"/>
          </p:nvPr>
        </p:nvSpPr>
        <p:spPr/>
        <p:txBody>
          <a:bodyPr/>
          <a:lstStyle/>
          <a:p>
            <a:fld id="{9ABF0A5F-5714-2745-970E-41863C1E5091}" type="slidenum">
              <a:rPr lang="en-US" smtClean="0"/>
              <a:t>11</a:t>
            </a:fld>
            <a:endParaRPr lang="en-US"/>
          </a:p>
        </p:txBody>
      </p:sp>
      <p:pic>
        <p:nvPicPr>
          <p:cNvPr id="2050" name="Picture 2" descr="Arthur dark logo">
            <a:extLst>
              <a:ext uri="{FF2B5EF4-FFF2-40B4-BE49-F238E27FC236}">
                <a16:creationId xmlns:a16="http://schemas.microsoft.com/office/drawing/2014/main" id="{3FA67634-FF69-1048-960F-4A4BB5D5A746}"/>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276570" y="5784217"/>
            <a:ext cx="918881" cy="24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946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Who are you?</a:t>
            </a:r>
          </a:p>
        </p:txBody>
      </p:sp>
      <p:sp>
        <p:nvSpPr>
          <p:cNvPr id="3" name="Content Placeholder 2"/>
          <p:cNvSpPr>
            <a:spLocks noGrp="1"/>
          </p:cNvSpPr>
          <p:nvPr>
            <p:ph idx="1"/>
          </p:nvPr>
        </p:nvSpPr>
        <p:spPr>
          <a:xfrm>
            <a:off x="609600" y="5678894"/>
            <a:ext cx="10160000" cy="447269"/>
          </a:xfrm>
        </p:spPr>
        <p:txBody>
          <a:bodyPr>
            <a:normAutofit/>
          </a:bodyPr>
          <a:lstStyle/>
          <a:p>
            <a:pPr algn="ctr"/>
            <a:r>
              <a:rPr lang="en-US" dirty="0"/>
              <a:t>Register on Piazza: </a:t>
            </a:r>
            <a:r>
              <a:rPr lang="en-US" dirty="0" err="1"/>
              <a:t>piazza.com</a:t>
            </a:r>
            <a:r>
              <a:rPr lang="en-US" dirty="0"/>
              <a:t>/</a:t>
            </a:r>
            <a:r>
              <a:rPr lang="en-US" dirty="0" err="1"/>
              <a:t>umd</a:t>
            </a:r>
            <a:r>
              <a:rPr lang="en-US" dirty="0"/>
              <a:t>/fall2021/cmsc320 </a:t>
            </a:r>
          </a:p>
        </p:txBody>
      </p:sp>
      <p:sp>
        <p:nvSpPr>
          <p:cNvPr id="12" name="Slide Number Placeholder 11"/>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12</a:t>
            </a:fld>
            <a:endParaRPr lang="en-US"/>
          </a:p>
        </p:txBody>
      </p:sp>
      <p:pic>
        <p:nvPicPr>
          <p:cNvPr id="4" name="Picture 3"/>
          <p:cNvPicPr>
            <a:picLocks noChangeAspect="1"/>
          </p:cNvPicPr>
          <p:nvPr/>
        </p:nvPicPr>
        <p:blipFill>
          <a:blip r:embed="rId2"/>
          <a:stretch>
            <a:fillRect/>
          </a:stretch>
        </p:blipFill>
        <p:spPr>
          <a:xfrm>
            <a:off x="4760137" y="1727362"/>
            <a:ext cx="2062126" cy="3674533"/>
          </a:xfrm>
          <a:prstGeom prst="rect">
            <a:avLst/>
          </a:prstGeom>
        </p:spPr>
      </p:pic>
      <p:sp>
        <p:nvSpPr>
          <p:cNvPr id="5" name="TextBox 4"/>
          <p:cNvSpPr txBox="1"/>
          <p:nvPr/>
        </p:nvSpPr>
        <p:spPr>
          <a:xfrm>
            <a:off x="662922" y="1961106"/>
            <a:ext cx="2641600" cy="369332"/>
          </a:xfrm>
          <a:prstGeom prst="rect">
            <a:avLst/>
          </a:prstGeom>
          <a:noFill/>
        </p:spPr>
        <p:txBody>
          <a:bodyPr wrap="square" rtlCol="0">
            <a:spAutoFit/>
          </a:bodyPr>
          <a:lstStyle/>
          <a:p>
            <a:pPr algn="ctr"/>
            <a:r>
              <a:rPr lang="en-US" dirty="0"/>
              <a:t>2</a:t>
            </a:r>
            <a:r>
              <a:rPr lang="en-US" baseline="30000" dirty="0"/>
              <a:t>nd</a:t>
            </a:r>
            <a:r>
              <a:rPr lang="en-US" dirty="0"/>
              <a:t>-year</a:t>
            </a:r>
          </a:p>
        </p:txBody>
      </p:sp>
      <p:sp>
        <p:nvSpPr>
          <p:cNvPr id="13" name="TextBox 12"/>
          <p:cNvSpPr txBox="1"/>
          <p:nvPr/>
        </p:nvSpPr>
        <p:spPr>
          <a:xfrm>
            <a:off x="662922" y="2284272"/>
            <a:ext cx="2641600" cy="369332"/>
          </a:xfrm>
          <a:prstGeom prst="rect">
            <a:avLst/>
          </a:prstGeom>
          <a:noFill/>
        </p:spPr>
        <p:txBody>
          <a:bodyPr wrap="square" rtlCol="0">
            <a:spAutoFit/>
          </a:bodyPr>
          <a:lstStyle/>
          <a:p>
            <a:pPr algn="ctr"/>
            <a:r>
              <a:rPr lang="en-US" dirty="0"/>
              <a:t>3</a:t>
            </a:r>
            <a:r>
              <a:rPr lang="en-US" baseline="30000" dirty="0"/>
              <a:t>rd</a:t>
            </a:r>
            <a:r>
              <a:rPr lang="en-US" dirty="0"/>
              <a:t>-year</a:t>
            </a:r>
          </a:p>
        </p:txBody>
      </p:sp>
      <p:sp>
        <p:nvSpPr>
          <p:cNvPr id="14" name="TextBox 13"/>
          <p:cNvSpPr txBox="1"/>
          <p:nvPr/>
        </p:nvSpPr>
        <p:spPr>
          <a:xfrm>
            <a:off x="662922" y="2607437"/>
            <a:ext cx="2641600" cy="369332"/>
          </a:xfrm>
          <a:prstGeom prst="rect">
            <a:avLst/>
          </a:prstGeom>
          <a:noFill/>
        </p:spPr>
        <p:txBody>
          <a:bodyPr wrap="square" rtlCol="0">
            <a:spAutoFit/>
          </a:bodyPr>
          <a:lstStyle/>
          <a:p>
            <a:pPr algn="ctr"/>
            <a:r>
              <a:rPr lang="en-US" dirty="0"/>
              <a:t>4</a:t>
            </a:r>
            <a:r>
              <a:rPr lang="en-US" baseline="30000" dirty="0"/>
              <a:t>th</a:t>
            </a:r>
            <a:r>
              <a:rPr lang="en-US" dirty="0"/>
              <a:t>-year +</a:t>
            </a:r>
          </a:p>
        </p:txBody>
      </p:sp>
      <p:sp>
        <p:nvSpPr>
          <p:cNvPr id="15" name="TextBox 14"/>
          <p:cNvSpPr txBox="1"/>
          <p:nvPr/>
        </p:nvSpPr>
        <p:spPr>
          <a:xfrm>
            <a:off x="8173308" y="1117850"/>
            <a:ext cx="2641600" cy="369332"/>
          </a:xfrm>
          <a:prstGeom prst="rect">
            <a:avLst/>
          </a:prstGeom>
          <a:noFill/>
        </p:spPr>
        <p:txBody>
          <a:bodyPr wrap="square" rtlCol="0">
            <a:spAutoFit/>
          </a:bodyPr>
          <a:lstStyle/>
          <a:p>
            <a:pPr algn="ctr"/>
            <a:r>
              <a:rPr lang="en-US" dirty="0"/>
              <a:t>STAT400?</a:t>
            </a:r>
          </a:p>
        </p:txBody>
      </p:sp>
      <p:sp>
        <p:nvSpPr>
          <p:cNvPr id="16" name="TextBox 15"/>
          <p:cNvSpPr txBox="1"/>
          <p:nvPr/>
        </p:nvSpPr>
        <p:spPr>
          <a:xfrm>
            <a:off x="8173308" y="1441016"/>
            <a:ext cx="2641600" cy="369332"/>
          </a:xfrm>
          <a:prstGeom prst="rect">
            <a:avLst/>
          </a:prstGeom>
          <a:noFill/>
        </p:spPr>
        <p:txBody>
          <a:bodyPr wrap="square" rtlCol="0">
            <a:spAutoFit/>
          </a:bodyPr>
          <a:lstStyle/>
          <a:p>
            <a:pPr algn="ctr"/>
            <a:r>
              <a:rPr lang="en-US" dirty="0"/>
              <a:t>CMSC422?</a:t>
            </a:r>
          </a:p>
        </p:txBody>
      </p:sp>
      <p:sp>
        <p:nvSpPr>
          <p:cNvPr id="17" name="TextBox 16"/>
          <p:cNvSpPr txBox="1"/>
          <p:nvPr/>
        </p:nvSpPr>
        <p:spPr>
          <a:xfrm>
            <a:off x="8173308" y="1764181"/>
            <a:ext cx="2641600" cy="369332"/>
          </a:xfrm>
          <a:prstGeom prst="rect">
            <a:avLst/>
          </a:prstGeom>
          <a:noFill/>
        </p:spPr>
        <p:txBody>
          <a:bodyPr wrap="square" rtlCol="0">
            <a:spAutoFit/>
          </a:bodyPr>
          <a:lstStyle/>
          <a:p>
            <a:pPr algn="ctr"/>
            <a:r>
              <a:rPr lang="en-US" dirty="0"/>
              <a:t>CMSC424?</a:t>
            </a:r>
          </a:p>
        </p:txBody>
      </p:sp>
      <p:pic>
        <p:nvPicPr>
          <p:cNvPr id="18" name="Picture 17"/>
          <p:cNvPicPr>
            <a:picLocks noChangeAspect="1"/>
          </p:cNvPicPr>
          <p:nvPr/>
        </p:nvPicPr>
        <p:blipFill>
          <a:blip r:embed="rId3"/>
          <a:stretch>
            <a:fillRect/>
          </a:stretch>
        </p:blipFill>
        <p:spPr>
          <a:xfrm>
            <a:off x="609600" y="4186908"/>
            <a:ext cx="2612642" cy="882473"/>
          </a:xfrm>
          <a:prstGeom prst="rect">
            <a:avLst/>
          </a:prstGeom>
        </p:spPr>
      </p:pic>
      <p:grpSp>
        <p:nvGrpSpPr>
          <p:cNvPr id="22" name="Group 21">
            <a:extLst>
              <a:ext uri="{FF2B5EF4-FFF2-40B4-BE49-F238E27FC236}">
                <a16:creationId xmlns:a16="http://schemas.microsoft.com/office/drawing/2014/main" id="{D558D9D1-27D2-2346-BAA2-4D49CB0E0F4E}"/>
              </a:ext>
            </a:extLst>
          </p:cNvPr>
          <p:cNvGrpSpPr/>
          <p:nvPr/>
        </p:nvGrpSpPr>
        <p:grpSpPr>
          <a:xfrm>
            <a:off x="7758161" y="2708417"/>
            <a:ext cx="3471893" cy="2360964"/>
            <a:chOff x="7142216" y="2737498"/>
            <a:chExt cx="3471893" cy="2360964"/>
          </a:xfrm>
        </p:grpSpPr>
        <p:pic>
          <p:nvPicPr>
            <p:cNvPr id="3074" name="Picture 2" descr="NumPy - Wikipedia">
              <a:extLst>
                <a:ext uri="{FF2B5EF4-FFF2-40B4-BE49-F238E27FC236}">
                  <a16:creationId xmlns:a16="http://schemas.microsoft.com/office/drawing/2014/main" id="{71041973-3CF1-E44E-BEFD-A641779840C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96532" y="2737498"/>
              <a:ext cx="2127252" cy="952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C03A461-417B-CF49-B1DC-EBFD635ADC3C}"/>
                </a:ext>
              </a:extLst>
            </p:cNvPr>
            <p:cNvGrpSpPr/>
            <p:nvPr/>
          </p:nvGrpSpPr>
          <p:grpSpPr>
            <a:xfrm>
              <a:off x="8627762" y="3146353"/>
              <a:ext cx="1986347" cy="1952109"/>
              <a:chOff x="6248400" y="3341477"/>
              <a:chExt cx="1986347" cy="1952109"/>
            </a:xfrm>
          </p:grpSpPr>
          <p:pic>
            <p:nvPicPr>
              <p:cNvPr id="7" name="Picture 6">
                <a:extLst>
                  <a:ext uri="{FF2B5EF4-FFF2-40B4-BE49-F238E27FC236}">
                    <a16:creationId xmlns:a16="http://schemas.microsoft.com/office/drawing/2014/main" id="{8E963FB7-EB07-634F-91E2-35391A9528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55988" y="4411113"/>
                <a:ext cx="1571169" cy="882473"/>
              </a:xfrm>
              <a:prstGeom prst="rect">
                <a:avLst/>
              </a:prstGeom>
            </p:spPr>
          </p:pic>
          <p:pic>
            <p:nvPicPr>
              <p:cNvPr id="6" name="Picture 5">
                <a:extLst>
                  <a:ext uri="{FF2B5EF4-FFF2-40B4-BE49-F238E27FC236}">
                    <a16:creationId xmlns:a16="http://schemas.microsoft.com/office/drawing/2014/main" id="{13E59159-2BE2-4E4A-A6AC-941CEF21668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48400" y="3341477"/>
                <a:ext cx="1986347" cy="1069317"/>
              </a:xfrm>
              <a:prstGeom prst="rect">
                <a:avLst/>
              </a:prstGeom>
            </p:spPr>
          </p:pic>
        </p:grpSp>
        <p:pic>
          <p:nvPicPr>
            <p:cNvPr id="3076" name="Picture 4" descr="Welcome to PyTorch Tutorials — PyTorch Tutorials 1.9.0+cu102 documentation">
              <a:extLst>
                <a:ext uri="{FF2B5EF4-FFF2-40B4-BE49-F238E27FC236}">
                  <a16:creationId xmlns:a16="http://schemas.microsoft.com/office/drawing/2014/main" id="{90FB05F5-6F4D-084B-A806-EDB48E0ABD1B}"/>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361657" y="4253808"/>
              <a:ext cx="2062127" cy="5041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etworkX | Berkeley Institute for Data Science">
              <a:extLst>
                <a:ext uri="{FF2B5EF4-FFF2-40B4-BE49-F238E27FC236}">
                  <a16:creationId xmlns:a16="http://schemas.microsoft.com/office/drawing/2014/main" id="{EF6080DB-9874-DC4F-B4D0-9C4B637664FA}"/>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t="27513" b="26558"/>
            <a:stretch/>
          </p:blipFill>
          <p:spPr bwMode="auto">
            <a:xfrm>
              <a:off x="7142216" y="3681011"/>
              <a:ext cx="1373181" cy="354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958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(Tentative) Course structure</a:t>
            </a:r>
          </a:p>
        </p:txBody>
      </p:sp>
      <p:sp>
        <p:nvSpPr>
          <p:cNvPr id="3" name="Content Placeholder 2"/>
          <p:cNvSpPr>
            <a:spLocks noGrp="1"/>
          </p:cNvSpPr>
          <p:nvPr>
            <p:ph idx="1"/>
          </p:nvPr>
        </p:nvSpPr>
        <p:spPr>
          <a:xfrm>
            <a:off x="609600" y="1752600"/>
            <a:ext cx="9163050" cy="4373563"/>
          </a:xfrm>
        </p:spPr>
        <p:txBody>
          <a:bodyPr>
            <a:normAutofit fontScale="92500" lnSpcReduction="10000"/>
          </a:bodyPr>
          <a:lstStyle/>
          <a:p>
            <a:r>
              <a:rPr lang="en-US" dirty="0"/>
              <a:t>First 4 lectures: intro &amp; primers in the Python data science stack</a:t>
            </a:r>
          </a:p>
          <a:p>
            <a:r>
              <a:rPr lang="en-US" dirty="0"/>
              <a:t>Next 6 lectures: data collection &amp; management</a:t>
            </a:r>
          </a:p>
          <a:p>
            <a:pPr marL="342900" indent="-342900">
              <a:buFont typeface="Arial" panose="020B0604020202020204" pitchFamily="34" charset="0"/>
              <a:buChar char="•"/>
            </a:pPr>
            <a:r>
              <a:rPr lang="en-US" b="0" dirty="0"/>
              <a:t>Best practices, data wrangling, exploratory analysis, ethics, debugging, visualization, </a:t>
            </a:r>
            <a:r>
              <a:rPr lang="en-US" b="0" dirty="0" err="1"/>
              <a:t>etc</a:t>
            </a:r>
            <a:r>
              <a:rPr lang="en-US" b="0" dirty="0"/>
              <a:t> </a:t>
            </a:r>
            <a:r>
              <a:rPr lang="mr-IN" b="0" dirty="0"/>
              <a:t>…</a:t>
            </a:r>
            <a:endParaRPr lang="en-US" b="0" dirty="0"/>
          </a:p>
          <a:p>
            <a:r>
              <a:rPr lang="en-US" dirty="0"/>
              <a:t>Next 9 lectures: statistical modeling &amp; ML</a:t>
            </a:r>
          </a:p>
          <a:p>
            <a:pPr marL="342900" indent="-342900">
              <a:buFont typeface="Arial" panose="020B0604020202020204" pitchFamily="34" charset="0"/>
              <a:buChar char="•"/>
            </a:pPr>
            <a:r>
              <a:rPr lang="en-US" b="0" dirty="0"/>
              <a:t>Statistical learning, regression, classification, cross-validation, model evaluation, hypothesis testing, </a:t>
            </a:r>
            <a:r>
              <a:rPr lang="en-US" b="0" dirty="0" err="1"/>
              <a:t>etc</a:t>
            </a:r>
            <a:r>
              <a:rPr lang="en-US" b="0" dirty="0"/>
              <a:t> </a:t>
            </a:r>
            <a:r>
              <a:rPr lang="mr-IN" b="0" dirty="0"/>
              <a:t>…</a:t>
            </a:r>
            <a:endParaRPr lang="en-US" b="0" dirty="0"/>
          </a:p>
          <a:p>
            <a:pPr marL="342900" indent="-342900">
              <a:buFont typeface="Arial" panose="020B0604020202020204" pitchFamily="34" charset="0"/>
              <a:buChar char="•"/>
            </a:pPr>
            <a:r>
              <a:rPr lang="en-US" b="0" dirty="0"/>
              <a:t>(Midterm #1 toward the beginning of this block)</a:t>
            </a:r>
          </a:p>
          <a:p>
            <a:r>
              <a:rPr lang="en-US" dirty="0"/>
              <a:t>Final 8 lectures: advanced topics</a:t>
            </a:r>
          </a:p>
          <a:p>
            <a:pPr marL="342900" indent="-342900">
              <a:buFont typeface="Arial" panose="020B0604020202020204" pitchFamily="34" charset="0"/>
              <a:buChar char="•"/>
            </a:pPr>
            <a:r>
              <a:rPr lang="en-US" b="0" dirty="0"/>
              <a:t>Dimensionality reduction, distributed learning, big data, distributed computation</a:t>
            </a:r>
          </a:p>
          <a:p>
            <a:pPr marL="342900" indent="-342900">
              <a:buFont typeface="Arial" panose="020B0604020202020204" pitchFamily="34" charset="0"/>
              <a:buChar char="•"/>
            </a:pPr>
            <a:r>
              <a:rPr lang="en-US" b="0" dirty="0"/>
              <a:t>(Midterm #2 toward the beginning of this block)</a:t>
            </a:r>
          </a:p>
          <a:p>
            <a:endParaRPr lang="en-US" dirty="0"/>
          </a:p>
        </p:txBody>
      </p:sp>
      <p:sp>
        <p:nvSpPr>
          <p:cNvPr id="4" name="Slide Number Placeholder 3"/>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13</a:t>
            </a:fld>
            <a:endParaRPr lang="en-US"/>
          </a:p>
        </p:txBody>
      </p:sp>
      <p:grpSp>
        <p:nvGrpSpPr>
          <p:cNvPr id="7" name="Group 6"/>
          <p:cNvGrpSpPr/>
          <p:nvPr/>
        </p:nvGrpSpPr>
        <p:grpSpPr>
          <a:xfrm>
            <a:off x="9933972" y="2253734"/>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16953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Mini-Projects</a:t>
            </a:r>
          </a:p>
        </p:txBody>
      </p:sp>
      <p:sp>
        <p:nvSpPr>
          <p:cNvPr id="3" name="Content Placeholder 2"/>
          <p:cNvSpPr>
            <a:spLocks noGrp="1"/>
          </p:cNvSpPr>
          <p:nvPr>
            <p:ph idx="1"/>
          </p:nvPr>
        </p:nvSpPr>
        <p:spPr/>
        <p:txBody>
          <a:bodyPr>
            <a:normAutofit lnSpcReduction="10000"/>
          </a:bodyPr>
          <a:lstStyle/>
          <a:p>
            <a:r>
              <a:rPr lang="en-US" dirty="0"/>
              <a:t>Students will complete </a:t>
            </a:r>
            <a:r>
              <a:rPr lang="en-US" dirty="0">
                <a:solidFill>
                  <a:schemeClr val="tx2"/>
                </a:solidFill>
              </a:rPr>
              <a:t>four</a:t>
            </a:r>
            <a:r>
              <a:rPr lang="en-US" dirty="0"/>
              <a:t> mini-project assignments:</a:t>
            </a:r>
          </a:p>
          <a:p>
            <a:pPr marL="342900" indent="-342900">
              <a:buFont typeface="Arial" charset="0"/>
              <a:buChar char="•"/>
            </a:pPr>
            <a:r>
              <a:rPr lang="en-US" dirty="0">
                <a:solidFill>
                  <a:schemeClr val="tx2"/>
                </a:solidFill>
              </a:rPr>
              <a:t>Case studies</a:t>
            </a:r>
            <a:r>
              <a:rPr lang="en-US" b="0" dirty="0"/>
              <a:t> meant to mimic what you, a future data scientist, will see in industry.  They should be fun </a:t>
            </a:r>
            <a:r>
              <a:rPr lang="en-US" b="0" dirty="0">
                <a:sym typeface="Wingdings"/>
              </a:rPr>
              <a:t>.</a:t>
            </a:r>
            <a:endParaRPr lang="en-US" b="0" dirty="0"/>
          </a:p>
          <a:p>
            <a:endParaRPr lang="en-US" b="0" dirty="0"/>
          </a:p>
          <a:p>
            <a:r>
              <a:rPr lang="en-US" dirty="0"/>
              <a:t>The rules:</a:t>
            </a:r>
          </a:p>
          <a:p>
            <a:pPr marL="342900" indent="-342900">
              <a:buFont typeface="Arial" charset="0"/>
              <a:buChar char="•"/>
            </a:pPr>
            <a:r>
              <a:rPr lang="en-US" b="0" dirty="0"/>
              <a:t>Allowed: small group </a:t>
            </a:r>
            <a:r>
              <a:rPr lang="en-US" dirty="0">
                <a:solidFill>
                  <a:schemeClr val="tx2"/>
                </a:solidFill>
              </a:rPr>
              <a:t>discussions</a:t>
            </a:r>
            <a:endParaRPr lang="en-US" b="0" dirty="0">
              <a:solidFill>
                <a:schemeClr val="tx2"/>
              </a:solidFill>
            </a:endParaRPr>
          </a:p>
          <a:p>
            <a:pPr marL="342900" indent="-342900">
              <a:buFont typeface="Arial" charset="0"/>
              <a:buChar char="•"/>
            </a:pPr>
            <a:r>
              <a:rPr lang="en-US" b="0" dirty="0"/>
              <a:t>Required: individual </a:t>
            </a:r>
            <a:r>
              <a:rPr lang="en-US" dirty="0">
                <a:solidFill>
                  <a:schemeClr val="tx2"/>
                </a:solidFill>
              </a:rPr>
              <a:t>programming &amp; writing</a:t>
            </a:r>
          </a:p>
          <a:p>
            <a:pPr marL="342900" indent="-342900">
              <a:buFont typeface="Arial" charset="0"/>
              <a:buChar char="•"/>
            </a:pPr>
            <a:r>
              <a:rPr lang="en-US" b="0" dirty="0"/>
              <a:t>Never allowed: public posting of solutions</a:t>
            </a:r>
          </a:p>
          <a:p>
            <a:endParaRPr lang="en-US" dirty="0"/>
          </a:p>
          <a:p>
            <a:r>
              <a:rPr lang="en-US" dirty="0"/>
              <a:t>Deliverable:</a:t>
            </a:r>
          </a:p>
          <a:p>
            <a:pPr marL="342900" indent="-342900">
              <a:buFont typeface="Arial" charset="0"/>
              <a:buChar char="•"/>
            </a:pPr>
            <a:r>
              <a:rPr lang="en-US" b="0" dirty="0"/>
              <a:t>Turn in an .</a:t>
            </a:r>
            <a:r>
              <a:rPr lang="en-US" b="0" dirty="0" err="1"/>
              <a:t>ipynb</a:t>
            </a:r>
            <a:r>
              <a:rPr lang="en-US" b="0" dirty="0"/>
              <a:t> of a </a:t>
            </a:r>
            <a:r>
              <a:rPr lang="en-US" b="0" dirty="0" err="1"/>
              <a:t>Jupyter</a:t>
            </a:r>
            <a:r>
              <a:rPr lang="en-US" b="0" dirty="0"/>
              <a:t> notebook on ELMS</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6146" name="Picture 2" descr="Project Jupyter - Wikipedia">
            <a:extLst>
              <a:ext uri="{FF2B5EF4-FFF2-40B4-BE49-F238E27FC236}">
                <a16:creationId xmlns:a16="http://schemas.microsoft.com/office/drawing/2014/main" id="{9B3326E9-C501-5D40-875F-43F9F053D5D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351058" y="2987846"/>
            <a:ext cx="2418542" cy="280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10160000" cy="1371600"/>
          </a:xfrm>
        </p:spPr>
        <p:txBody>
          <a:bodyPr/>
          <a:lstStyle/>
          <a:p>
            <a:r>
              <a:rPr lang="en-US" dirty="0"/>
              <a:t>Grade #2: Reading </a:t>
            </a:r>
            <a:r>
              <a:rPr lang="en-US" dirty="0" err="1"/>
              <a:t>Homeworks</a:t>
            </a:r>
            <a:endParaRPr lang="en-US" dirty="0"/>
          </a:p>
        </p:txBody>
      </p:sp>
      <p:sp>
        <p:nvSpPr>
          <p:cNvPr id="3" name="Content Placeholder 2"/>
          <p:cNvSpPr>
            <a:spLocks noGrp="1"/>
          </p:cNvSpPr>
          <p:nvPr>
            <p:ph idx="1"/>
          </p:nvPr>
        </p:nvSpPr>
        <p:spPr/>
        <p:txBody>
          <a:bodyPr/>
          <a:lstStyle/>
          <a:p>
            <a:r>
              <a:rPr lang="en-US" dirty="0"/>
              <a:t>We will post (bi)weekly reading assignments. Mix of:</a:t>
            </a:r>
          </a:p>
          <a:p>
            <a:pPr marL="342900" indent="-342900">
              <a:buFont typeface="Arial" charset="0"/>
              <a:buChar char="•"/>
            </a:pPr>
            <a:r>
              <a:rPr lang="en-US" b="0" dirty="0"/>
              <a:t>Blog posts</a:t>
            </a:r>
          </a:p>
          <a:p>
            <a:pPr marL="342900" indent="-342900">
              <a:buFont typeface="Arial" charset="0"/>
              <a:buChar char="•"/>
            </a:pPr>
            <a:r>
              <a:rPr lang="en-US" b="0" dirty="0"/>
              <a:t>Academic articles</a:t>
            </a:r>
          </a:p>
          <a:p>
            <a:pPr marL="342900" indent="-342900">
              <a:buFont typeface="Arial" charset="0"/>
              <a:buChar char="•"/>
            </a:pPr>
            <a:r>
              <a:rPr lang="en-US" b="0" dirty="0"/>
              <a:t>News articles</a:t>
            </a:r>
          </a:p>
          <a:p>
            <a:r>
              <a:rPr lang="en-US" dirty="0"/>
              <a:t>Weekly quiz to be taken on ELMS covering the readings</a:t>
            </a:r>
          </a:p>
          <a:p>
            <a:r>
              <a:rPr lang="en-US" dirty="0"/>
              <a:t>Individual quiz grades are </a:t>
            </a:r>
            <a:r>
              <a:rPr lang="en-US" dirty="0">
                <a:solidFill>
                  <a:schemeClr val="tx2"/>
                </a:solidFill>
              </a:rPr>
              <a:t>pass/fail</a:t>
            </a:r>
            <a:r>
              <a:rPr lang="en-US" dirty="0"/>
              <a:t>:</a:t>
            </a:r>
          </a:p>
          <a:p>
            <a:pPr marL="342900" indent="-342900">
              <a:buFont typeface="Arial" charset="0"/>
              <a:buChar char="•"/>
            </a:pPr>
            <a:r>
              <a:rPr lang="en-US" b="0" dirty="0"/>
              <a:t>At least 60% correct </a:t>
            </a:r>
            <a:r>
              <a:rPr lang="en-US" b="0" dirty="0">
                <a:sym typeface="Wingdings"/>
              </a:rPr>
              <a:t> Pass</a:t>
            </a:r>
          </a:p>
          <a:p>
            <a:pPr marL="342900" indent="-342900">
              <a:buFont typeface="Arial" charset="0"/>
              <a:buChar char="•"/>
            </a:pPr>
            <a:r>
              <a:rPr lang="en-US" b="0" dirty="0">
                <a:sym typeface="Wingdings"/>
              </a:rPr>
              <a:t>Less than 60% correct  Fail</a:t>
            </a:r>
          </a:p>
          <a:p>
            <a:r>
              <a:rPr lang="en-US" dirty="0">
                <a:sym typeface="Wingdings"/>
              </a:rPr>
              <a:t>Must take at least </a:t>
            </a:r>
            <a:r>
              <a:rPr lang="en-US" dirty="0">
                <a:solidFill>
                  <a:schemeClr val="tx2"/>
                </a:solidFill>
                <a:sym typeface="Wingdings"/>
              </a:rPr>
              <a:t>ten</a:t>
            </a:r>
            <a:r>
              <a:rPr lang="en-US" dirty="0">
                <a:sym typeface="Wingdings"/>
              </a:rPr>
              <a:t> of these quizzes over the semester</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122" name="Picture 2" descr="Important Announcement: About Choosing the Courses to be Evaluated “Pass/ Fail” for the Spring Semester of Academic Year 2019/2020 | ARAB AMERICAN  UNIVERSITY">
            <a:extLst>
              <a:ext uri="{FF2B5EF4-FFF2-40B4-BE49-F238E27FC236}">
                <a16:creationId xmlns:a16="http://schemas.microsoft.com/office/drawing/2014/main" id="{AF48E39C-0340-844E-B8BB-181AFC094E04}"/>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678897" y="2190750"/>
            <a:ext cx="2507688" cy="284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#3: Two </a:t>
            </a:r>
            <a:r>
              <a:rPr lang="en-US" dirty="0" err="1"/>
              <a:t>MidtermS</a:t>
            </a:r>
            <a:endParaRPr lang="en-US" dirty="0"/>
          </a:p>
        </p:txBody>
      </p:sp>
      <p:sp>
        <p:nvSpPr>
          <p:cNvPr id="3" name="Content Placeholder 2"/>
          <p:cNvSpPr>
            <a:spLocks noGrp="1"/>
          </p:cNvSpPr>
          <p:nvPr>
            <p:ph idx="1"/>
          </p:nvPr>
        </p:nvSpPr>
        <p:spPr/>
        <p:txBody>
          <a:bodyPr>
            <a:normAutofit/>
          </a:bodyPr>
          <a:lstStyle/>
          <a:p>
            <a:r>
              <a:rPr lang="en-US" dirty="0"/>
              <a:t>You know what these are.</a:t>
            </a:r>
          </a:p>
          <a:p>
            <a:endParaRPr lang="en-US" b="0" dirty="0"/>
          </a:p>
          <a:p>
            <a:r>
              <a:rPr lang="en-US" dirty="0"/>
              <a:t>Will cover roughly the first 1/3, and then second 1/3, of class:</a:t>
            </a:r>
          </a:p>
          <a:p>
            <a:pPr marL="342900" indent="-342900">
              <a:buFont typeface="Arial" charset="0"/>
              <a:buChar char="•"/>
            </a:pPr>
            <a:r>
              <a:rPr lang="en-US" b="0" dirty="0"/>
              <a:t>Qualitative (more)</a:t>
            </a:r>
          </a:p>
          <a:p>
            <a:pPr marL="342900" indent="-342900">
              <a:buFont typeface="Arial" charset="0"/>
              <a:buChar char="•"/>
            </a:pPr>
            <a:r>
              <a:rPr lang="en-US" b="0" dirty="0"/>
              <a:t>Quantitative (less)</a:t>
            </a:r>
          </a:p>
          <a:p>
            <a:endParaRPr lang="en-US" b="0" dirty="0"/>
          </a:p>
          <a:p>
            <a:r>
              <a:rPr lang="en-US" dirty="0"/>
              <a:t>Currently scheduled for mid-October and mid-November</a:t>
            </a:r>
          </a:p>
          <a:p>
            <a:pPr marL="342900" indent="-342900">
              <a:buFont typeface="Arial" panose="020B0604020202020204" pitchFamily="34" charset="0"/>
              <a:buChar char="•"/>
            </a:pPr>
            <a:r>
              <a:rPr lang="en-US" b="0" dirty="0"/>
              <a:t>May change, but will nail down exact dates soon.</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37880" y="2486978"/>
            <a:ext cx="2331720" cy="2331720"/>
          </a:xfrm>
          <a:prstGeom prst="rect">
            <a:avLst/>
          </a:prstGeom>
        </p:spPr>
      </p:pic>
    </p:spTree>
    <p:extLst>
      <p:ext uri="{BB962C8B-B14F-4D97-AF65-F5344CB8AC3E}">
        <p14:creationId xmlns:p14="http://schemas.microsoft.com/office/powerpoint/2010/main" val="80033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74345" y="5367022"/>
            <a:ext cx="2072640" cy="1554480"/>
          </a:xfrm>
          <a:prstGeom prst="rect">
            <a:avLst/>
          </a:prstGeom>
        </p:spPr>
      </p:pic>
      <p:sp>
        <p:nvSpPr>
          <p:cNvPr id="2" name="Title 1"/>
          <p:cNvSpPr>
            <a:spLocks noGrp="1"/>
          </p:cNvSpPr>
          <p:nvPr>
            <p:ph type="title"/>
          </p:nvPr>
        </p:nvSpPr>
        <p:spPr/>
        <p:txBody>
          <a:bodyPr/>
          <a:lstStyle/>
          <a:p>
            <a:r>
              <a:rPr lang="en-US" dirty="0"/>
              <a:t>Grade #4: Mini-Tutorial</a:t>
            </a:r>
          </a:p>
        </p:txBody>
      </p:sp>
      <p:sp>
        <p:nvSpPr>
          <p:cNvPr id="3" name="Content Placeholder 2"/>
          <p:cNvSpPr>
            <a:spLocks noGrp="1"/>
          </p:cNvSpPr>
          <p:nvPr>
            <p:ph idx="1"/>
          </p:nvPr>
        </p:nvSpPr>
        <p:spPr/>
        <p:txBody>
          <a:bodyPr/>
          <a:lstStyle/>
          <a:p>
            <a:r>
              <a:rPr lang="en-US" dirty="0"/>
              <a:t>In lieu of a final exam, you’ll create a mini-tutorial that:</a:t>
            </a:r>
          </a:p>
          <a:p>
            <a:pPr marL="342900" indent="-342900">
              <a:buFont typeface="Arial" charset="0"/>
              <a:buChar char="•"/>
            </a:pPr>
            <a:r>
              <a:rPr lang="en-US" b="0" dirty="0"/>
              <a:t>Identifies a raw data source</a:t>
            </a:r>
          </a:p>
          <a:p>
            <a:pPr marL="342900" indent="-342900">
              <a:buFont typeface="Arial" charset="0"/>
              <a:buChar char="•"/>
            </a:pPr>
            <a:r>
              <a:rPr lang="en-US" b="0" dirty="0"/>
              <a:t>Processes and stores that data</a:t>
            </a:r>
          </a:p>
          <a:p>
            <a:pPr marL="342900" indent="-342900">
              <a:buFont typeface="Arial" charset="0"/>
              <a:buChar char="•"/>
            </a:pPr>
            <a:r>
              <a:rPr lang="en-US" b="0" dirty="0"/>
              <a:t>Performs exploratory data analysis &amp; visualization</a:t>
            </a:r>
          </a:p>
          <a:p>
            <a:pPr marL="342900" indent="-342900">
              <a:buFont typeface="Arial" charset="0"/>
              <a:buChar char="•"/>
            </a:pPr>
            <a:r>
              <a:rPr lang="en-US" b="0" dirty="0"/>
              <a:t>Derives insight(s) using statistics and ML</a:t>
            </a:r>
          </a:p>
          <a:p>
            <a:pPr marL="342900" indent="-342900">
              <a:buFont typeface="Arial" charset="0"/>
              <a:buChar char="•"/>
            </a:pPr>
            <a:r>
              <a:rPr lang="en-US" b="0" dirty="0"/>
              <a:t>Communicates those insights as actionable text</a:t>
            </a:r>
          </a:p>
          <a:p>
            <a:r>
              <a:rPr lang="en-US" dirty="0"/>
              <a:t>Individual or group project – see rubric for exact details, more information.</a:t>
            </a:r>
          </a:p>
          <a:p>
            <a:endParaRPr lang="en-US" dirty="0"/>
          </a:p>
          <a:p>
            <a:r>
              <a:rPr lang="en-US" dirty="0"/>
              <a:t>Will be </a:t>
            </a:r>
            <a:r>
              <a:rPr lang="en-US" dirty="0">
                <a:solidFill>
                  <a:schemeClr val="tx2"/>
                </a:solidFill>
              </a:rPr>
              <a:t>hosted publicly </a:t>
            </a:r>
            <a:r>
              <a:rPr lang="en-US" dirty="0"/>
              <a:t>online (GitHub Pages) and will </a:t>
            </a:r>
            <a:r>
              <a:rPr lang="en-US" dirty="0">
                <a:solidFill>
                  <a:schemeClr val="tx2"/>
                </a:solidFill>
              </a:rPr>
              <a:t>strengthen your portfolio</a:t>
            </a: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74424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Ready-Made Dataset repositories</a:t>
            </a:r>
          </a:p>
        </p:txBody>
      </p:sp>
      <p:sp>
        <p:nvSpPr>
          <p:cNvPr id="3" name="Content Placeholder 2"/>
          <p:cNvSpPr>
            <a:spLocks noGrp="1"/>
          </p:cNvSpPr>
          <p:nvPr>
            <p:ph idx="1"/>
          </p:nvPr>
        </p:nvSpPr>
        <p:spPr/>
        <p:txBody>
          <a:bodyPr>
            <a:normAutofit fontScale="92500"/>
          </a:bodyPr>
          <a:lstStyle/>
          <a:p>
            <a:r>
              <a:rPr lang="en-US" dirty="0">
                <a:hlinkClick r:id="rId2"/>
              </a:rPr>
              <a:t>https://www.data.gov/</a:t>
            </a:r>
            <a:endParaRPr lang="en-US" dirty="0"/>
          </a:p>
          <a:p>
            <a:pPr marL="342900" indent="-342900">
              <a:buFont typeface="Arial" charset="0"/>
              <a:buChar char="•"/>
            </a:pPr>
            <a:r>
              <a:rPr lang="en-US" b="0" dirty="0"/>
              <a:t>US-centric agriculture, climate, education, energy, finance, health, manufacturing data, </a:t>
            </a:r>
            <a:r>
              <a:rPr lang="mr-IN" b="0" dirty="0"/>
              <a:t>…</a:t>
            </a:r>
            <a:endParaRPr lang="en-US" b="0" dirty="0"/>
          </a:p>
          <a:p>
            <a:r>
              <a:rPr lang="en-US" dirty="0">
                <a:hlinkClick r:id="rId3"/>
              </a:rPr>
              <a:t>https://cloud.google.com/bigquery/public-data/</a:t>
            </a:r>
            <a:endParaRPr lang="en-US" dirty="0"/>
          </a:p>
          <a:p>
            <a:pPr marL="342900" indent="-342900">
              <a:buFont typeface="Arial" charset="0"/>
              <a:buChar char="•"/>
            </a:pPr>
            <a:r>
              <a:rPr lang="en-US" b="0" dirty="0" err="1"/>
              <a:t>BigQuery</a:t>
            </a:r>
            <a:r>
              <a:rPr lang="en-US" b="0" dirty="0"/>
              <a:t> (Google Cloud) public datasets (</a:t>
            </a:r>
            <a:r>
              <a:rPr lang="en-US" b="0" dirty="0" err="1"/>
              <a:t>bikeshare</a:t>
            </a:r>
            <a:r>
              <a:rPr lang="en-US" b="0" dirty="0"/>
              <a:t>, GitHub, Hacker News, Form 990 non-profits, NOAA, </a:t>
            </a:r>
            <a:r>
              <a:rPr lang="mr-IN" b="0" dirty="0"/>
              <a:t>…</a:t>
            </a:r>
            <a:r>
              <a:rPr lang="en-US" b="0" dirty="0"/>
              <a:t>)</a:t>
            </a:r>
          </a:p>
          <a:p>
            <a:r>
              <a:rPr lang="en-US" dirty="0">
                <a:hlinkClick r:id="rId4"/>
              </a:rPr>
              <a:t>https://www.kaggle.com/datasets</a:t>
            </a:r>
            <a:endParaRPr lang="en-US" dirty="0"/>
          </a:p>
          <a:p>
            <a:pPr marL="342900" indent="-342900">
              <a:buFont typeface="Arial" charset="0"/>
              <a:buChar char="•"/>
            </a:pPr>
            <a:r>
              <a:rPr lang="en-US" b="0" dirty="0"/>
              <a:t>Microsoft-owned, various (Billboard Top 100 lyrics, credit card fraud, crime in Chicago, global terrorism, world happiness, </a:t>
            </a:r>
            <a:r>
              <a:rPr lang="mr-IN" b="0" dirty="0"/>
              <a:t>…</a:t>
            </a:r>
            <a:r>
              <a:rPr lang="en-US" b="0" dirty="0"/>
              <a:t>)</a:t>
            </a:r>
          </a:p>
          <a:p>
            <a:r>
              <a:rPr lang="en-US" dirty="0">
                <a:hlinkClick r:id="rId5"/>
              </a:rPr>
              <a:t>https://aws.amazon.com/public-datasets/</a:t>
            </a:r>
            <a:endParaRPr lang="en-US" dirty="0"/>
          </a:p>
          <a:p>
            <a:pPr marL="342900" indent="-342900">
              <a:buFont typeface="Arial" charset="0"/>
              <a:buChar char="•"/>
            </a:pPr>
            <a:r>
              <a:rPr lang="en-US" b="0" dirty="0"/>
              <a:t>AWS-hosted, various (NASA, a bunch of genome stuff, Google Books n-grams, Multimedia Commons, </a:t>
            </a:r>
            <a:r>
              <a:rPr lang="mr-IN" b="0" dirty="0"/>
              <a:t>…</a:t>
            </a:r>
            <a:r>
              <a:rPr lang="en-US" b="0"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8288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Ideas</a:t>
            </a:r>
          </a:p>
        </p:txBody>
      </p:sp>
      <p:sp>
        <p:nvSpPr>
          <p:cNvPr id="3" name="Content Placeholder 2"/>
          <p:cNvSpPr>
            <a:spLocks noGrp="1"/>
          </p:cNvSpPr>
          <p:nvPr>
            <p:ph idx="1"/>
          </p:nvPr>
        </p:nvSpPr>
        <p:spPr/>
        <p:txBody>
          <a:bodyPr/>
          <a:lstStyle/>
          <a:p>
            <a:r>
              <a:rPr lang="en-US" dirty="0"/>
              <a:t>Fraternal Order of Police vs Black Lives Matter</a:t>
            </a:r>
          </a:p>
          <a:p>
            <a:r>
              <a:rPr lang="en-US" dirty="0"/>
              <a:t>Linking finance data to ${</a:t>
            </a:r>
            <a:r>
              <a:rPr lang="en-US" dirty="0" err="1"/>
              <a:t>anything_else</a:t>
            </a:r>
            <a:r>
              <a:rPr lang="en-US" dirty="0"/>
              <a:t>}</a:t>
            </a:r>
          </a:p>
          <a:p>
            <a:r>
              <a:rPr lang="en-US" dirty="0"/>
              <a:t>Something having to do with Pokémon statistics?</a:t>
            </a:r>
          </a:p>
          <a:p>
            <a:r>
              <a:rPr lang="en-US" dirty="0"/>
              <a:t>Look through </a:t>
            </a:r>
            <a:r>
              <a:rPr lang="en-US" dirty="0">
                <a:hlinkClick r:id="rId2"/>
              </a:rPr>
              <a:t>http://www.alexa.com/topsites</a:t>
            </a:r>
            <a:r>
              <a:rPr lang="en-US" dirty="0"/>
              <a:t> and scrape something interesting!</a:t>
            </a:r>
          </a:p>
          <a:p>
            <a:r>
              <a:rPr lang="en-US" dirty="0"/>
              <a:t>University of Maryland-related, or College Park-related, stuff</a:t>
            </a:r>
          </a:p>
          <a:p>
            <a:pPr marL="342900" indent="-342900">
              <a:buFont typeface="Arial" charset="0"/>
              <a:buChar char="•"/>
            </a:pPr>
            <a:r>
              <a:rPr lang="en-US" b="0" dirty="0"/>
              <a:t>Check out </a:t>
            </a:r>
            <a:r>
              <a:rPr lang="en-US" b="0" dirty="0">
                <a:hlinkClick r:id="rId3"/>
              </a:rPr>
              <a:t>http://umd.io/</a:t>
            </a:r>
            <a:r>
              <a:rPr lang="en-US" b="0" dirty="0"/>
              <a:t> </a:t>
            </a:r>
            <a:r>
              <a:rPr lang="mr-IN" b="0" dirty="0"/>
              <a:t>–</a:t>
            </a:r>
            <a:r>
              <a:rPr lang="en-US" b="0" dirty="0"/>
              <a:t> open source project; maybe your data collection and cleaning scripts can be added to this!</a:t>
            </a:r>
          </a:p>
          <a:p>
            <a:r>
              <a:rPr lang="en-US" dirty="0">
                <a:solidFill>
                  <a:schemeClr val="tx2"/>
                </a:solidFill>
              </a:rPr>
              <a:t>Honestly, pretty much anything!  Just document everything.</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19</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19558" y="163603"/>
            <a:ext cx="2566774" cy="1766796"/>
          </a:xfrm>
          <a:prstGeom prst="roundRect">
            <a:avLst>
              <a:gd name="adj" fmla="val 8594"/>
            </a:avLst>
          </a:prstGeom>
          <a:solidFill>
            <a:srgbClr val="FFFFFF">
              <a:shade val="85000"/>
            </a:srgbClr>
          </a:solidFill>
          <a:ln>
            <a:noFill/>
          </a:ln>
          <a:effectLst/>
        </p:spPr>
      </p:pic>
      <p:sp>
        <p:nvSpPr>
          <p:cNvPr id="6" name="Rounded Rectangle 5"/>
          <p:cNvSpPr/>
          <p:nvPr/>
        </p:nvSpPr>
        <p:spPr>
          <a:xfrm>
            <a:off x="2496460" y="5646060"/>
            <a:ext cx="7257143" cy="943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Reproducibility!</a:t>
            </a:r>
          </a:p>
        </p:txBody>
      </p:sp>
    </p:spTree>
    <p:extLst>
      <p:ext uri="{BB962C8B-B14F-4D97-AF65-F5344CB8AC3E}">
        <p14:creationId xmlns:p14="http://schemas.microsoft.com/office/powerpoint/2010/main" val="184530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ED57AA-EC8E-DD4C-8A3C-55CE69EC8F36}"/>
              </a:ext>
            </a:extLst>
          </p:cNvPr>
          <p:cNvSpPr>
            <a:spLocks noGrp="1"/>
          </p:cNvSpPr>
          <p:nvPr>
            <p:ph type="ctrTitle"/>
          </p:nvPr>
        </p:nvSpPr>
        <p:spPr>
          <a:xfrm>
            <a:off x="609600" y="228600"/>
            <a:ext cx="10363200" cy="4572000"/>
          </a:xfrm>
        </p:spPr>
        <p:txBody>
          <a:bodyPr>
            <a:normAutofit/>
          </a:bodyPr>
          <a:lstStyle/>
          <a:p>
            <a:r>
              <a:rPr lang="en-US" sz="6600" dirty="0"/>
              <a:t>Introduction to </a:t>
            </a:r>
            <a:br>
              <a:rPr lang="en-US" sz="6600" dirty="0"/>
            </a:br>
            <a:r>
              <a:rPr lang="en-US" sz="6600" dirty="0"/>
              <a:t>????????????</a:t>
            </a:r>
          </a:p>
        </p:txBody>
      </p:sp>
    </p:spTree>
    <p:extLst>
      <p:ext uri="{BB962C8B-B14F-4D97-AF65-F5344CB8AC3E}">
        <p14:creationId xmlns:p14="http://schemas.microsoft.com/office/powerpoint/2010/main" val="116775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a:t>
            </a:r>
          </a:p>
        </p:txBody>
      </p:sp>
      <p:sp>
        <p:nvSpPr>
          <p:cNvPr id="3" name="Content Placeholder 2"/>
          <p:cNvSpPr>
            <a:spLocks noGrp="1"/>
          </p:cNvSpPr>
          <p:nvPr>
            <p:ph idx="1"/>
          </p:nvPr>
        </p:nvSpPr>
        <p:spPr/>
        <p:txBody>
          <a:bodyPr/>
          <a:lstStyle/>
          <a:p>
            <a:r>
              <a:rPr lang="en-US" dirty="0"/>
              <a:t>Deliverable: URL of your own GitHub Pages site hosting an .</a:t>
            </a:r>
            <a:r>
              <a:rPr lang="en-US" dirty="0" err="1"/>
              <a:t>ipynb</a:t>
            </a:r>
            <a:r>
              <a:rPr lang="en-US" dirty="0"/>
              <a:t>/.html export of your final tutorial</a:t>
            </a:r>
          </a:p>
          <a:p>
            <a:pPr marL="342900" indent="-342900">
              <a:buFont typeface="Arial" charset="0"/>
              <a:buChar char="•"/>
            </a:pPr>
            <a:r>
              <a:rPr lang="en-US" b="0" dirty="0">
                <a:hlinkClick r:id="rId2"/>
              </a:rPr>
              <a:t>https://pages.github.com/</a:t>
            </a:r>
            <a:r>
              <a:rPr lang="en-US" b="0" dirty="0"/>
              <a:t>   </a:t>
            </a:r>
            <a:r>
              <a:rPr lang="mr-IN" b="0" dirty="0"/>
              <a:t>–</a:t>
            </a:r>
            <a:r>
              <a:rPr lang="en-US" b="0" dirty="0"/>
              <a:t> make a GitHub account, too!</a:t>
            </a:r>
          </a:p>
          <a:p>
            <a:pPr marL="342900" indent="-342900">
              <a:buFont typeface="Arial" charset="0"/>
              <a:buChar char="•"/>
            </a:pPr>
            <a:r>
              <a:rPr lang="en-US" b="0" dirty="0">
                <a:hlinkClick r:id="rId3"/>
              </a:rPr>
              <a:t>https://github.com/blog/1995-github-jupyter-notebooks-3</a:t>
            </a:r>
            <a:endParaRPr lang="en-US" b="0" dirty="0"/>
          </a:p>
          <a:p>
            <a:r>
              <a:rPr lang="en-US" dirty="0"/>
              <a:t>The project itself:</a:t>
            </a:r>
          </a:p>
          <a:p>
            <a:pPr marL="342900" indent="-342900">
              <a:buFont typeface="Arial" charset="0"/>
              <a:buChar char="•"/>
            </a:pPr>
            <a:r>
              <a:rPr lang="en-US" b="0" dirty="0"/>
              <a:t>~1500+ words of Markdown prose</a:t>
            </a:r>
          </a:p>
          <a:p>
            <a:pPr marL="342900" indent="-342900">
              <a:buFont typeface="Arial" charset="0"/>
              <a:buChar char="•"/>
            </a:pPr>
            <a:r>
              <a:rPr lang="en-US" b="0" dirty="0"/>
              <a:t>~150+ lines of Python </a:t>
            </a:r>
          </a:p>
          <a:p>
            <a:pPr marL="342900" indent="-342900">
              <a:buFont typeface="Arial" charset="0"/>
              <a:buChar char="•"/>
            </a:pPr>
            <a:r>
              <a:rPr lang="en-US" b="0" dirty="0"/>
              <a:t>Should be viewable as a </a:t>
            </a:r>
            <a:r>
              <a:rPr lang="en-US" dirty="0"/>
              <a:t>static webpage </a:t>
            </a:r>
            <a:r>
              <a:rPr lang="mr-IN" b="0" dirty="0"/>
              <a:t>–</a:t>
            </a:r>
            <a:r>
              <a:rPr lang="en-US" b="0" dirty="0"/>
              <a:t> that is, if I (or anyone else) opens the link up, everything should render and I shouldn’t have to run any cells to generate output</a:t>
            </a:r>
          </a:p>
          <a:p>
            <a:r>
              <a:rPr lang="en-US" dirty="0"/>
              <a:t>Rubric with more details &amp; example tutorials linked to from website!!</a:t>
            </a:r>
          </a:p>
        </p:txBody>
      </p:sp>
      <p:sp>
        <p:nvSpPr>
          <p:cNvPr id="4" name="Slide Number Placeholder 3"/>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1856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 Rubric</a:t>
            </a:r>
          </a:p>
        </p:txBody>
      </p:sp>
      <p:sp>
        <p:nvSpPr>
          <p:cNvPr id="3" name="Content Placeholder 2"/>
          <p:cNvSpPr>
            <a:spLocks noGrp="1"/>
          </p:cNvSpPr>
          <p:nvPr>
            <p:ph idx="1"/>
          </p:nvPr>
        </p:nvSpPr>
        <p:spPr/>
        <p:txBody>
          <a:bodyPr>
            <a:normAutofit lnSpcReduction="10000"/>
          </a:bodyPr>
          <a:lstStyle/>
          <a:p>
            <a:r>
              <a:rPr lang="en-US" dirty="0"/>
              <a:t>The TAs and I will grade on a scale of 1-10: </a:t>
            </a:r>
          </a:p>
          <a:p>
            <a:r>
              <a:rPr lang="en-US" dirty="0"/>
              <a:t>Motivation: </a:t>
            </a:r>
            <a:r>
              <a:rPr lang="en-US" b="0" dirty="0"/>
              <a:t>Does the tutorial make the reader believe the topic is important (a) in general and (b) with respect to data science?</a:t>
            </a:r>
          </a:p>
          <a:p>
            <a:r>
              <a:rPr lang="en-US" dirty="0"/>
              <a:t>Understanding: </a:t>
            </a:r>
            <a:r>
              <a:rPr lang="en-US" b="0" dirty="0"/>
              <a:t>After reading the tutorial, does the reader understand the topic?</a:t>
            </a:r>
          </a:p>
          <a:p>
            <a:r>
              <a:rPr lang="en-US" dirty="0"/>
              <a:t>Further resources: </a:t>
            </a:r>
            <a:r>
              <a:rPr lang="en-US" b="0" dirty="0"/>
              <a:t>Does the tutorial “call out” to other resources that would help the reader understand basic concepts, deep dive, related work, </a:t>
            </a:r>
            <a:r>
              <a:rPr lang="en-US" b="0" dirty="0" err="1"/>
              <a:t>etc</a:t>
            </a:r>
            <a:r>
              <a:rPr lang="en-US" b="0" dirty="0"/>
              <a:t>?</a:t>
            </a:r>
          </a:p>
          <a:p>
            <a:r>
              <a:rPr lang="en-US" dirty="0"/>
              <a:t>Prose: </a:t>
            </a:r>
            <a:r>
              <a:rPr lang="en-US" b="0" dirty="0"/>
              <a:t>Does the prose in the Markdown portion of the .</a:t>
            </a:r>
            <a:r>
              <a:rPr lang="en-US" b="0" dirty="0" err="1"/>
              <a:t>ipynb</a:t>
            </a:r>
            <a:r>
              <a:rPr lang="en-US" b="0" dirty="0"/>
              <a:t> add to the reader’s understanding of the tutorial?</a:t>
            </a:r>
          </a:p>
          <a:p>
            <a:r>
              <a:rPr lang="en-US" dirty="0"/>
              <a:t>Code: </a:t>
            </a:r>
            <a:r>
              <a:rPr lang="en-US" b="0" dirty="0"/>
              <a:t>Does the code help solidify understanding, is it well documented, and does it include helpful examples?</a:t>
            </a:r>
          </a:p>
          <a:p>
            <a:r>
              <a:rPr lang="en-US" dirty="0"/>
              <a:t>Subjective Evaluation:</a:t>
            </a:r>
            <a:r>
              <a:rPr lang="en-US" b="0" dirty="0"/>
              <a:t> If somebody linked to this tutorial from Hacker News, would people actually read the whole thing?</a:t>
            </a: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
        <p:nvSpPr>
          <p:cNvPr id="5" name="TextBox 4"/>
          <p:cNvSpPr txBox="1"/>
          <p:nvPr/>
        </p:nvSpPr>
        <p:spPr>
          <a:xfrm>
            <a:off x="8974215"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5856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Participation</a:t>
            </a:r>
          </a:p>
        </p:txBody>
      </p:sp>
      <p:sp>
        <p:nvSpPr>
          <p:cNvPr id="3" name="Content Placeholder 2"/>
          <p:cNvSpPr>
            <a:spLocks noGrp="1"/>
          </p:cNvSpPr>
          <p:nvPr>
            <p:ph idx="1"/>
          </p:nvPr>
        </p:nvSpPr>
        <p:spPr/>
        <p:txBody>
          <a:bodyPr>
            <a:normAutofit/>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do the required reading, if available, before (virtually) attending class!</a:t>
            </a:r>
            <a:endParaRPr lang="is-IS" dirty="0"/>
          </a:p>
          <a:p>
            <a:endParaRPr lang="is-IS" dirty="0"/>
          </a:p>
          <a:p>
            <a:r>
              <a:rPr lang="en-US" dirty="0"/>
              <a:t>Earn brownie points via:</a:t>
            </a:r>
          </a:p>
          <a:p>
            <a:pPr marL="342900" indent="-342900">
              <a:buFont typeface="Arial" charset="0"/>
              <a:buChar char="•"/>
            </a:pPr>
            <a:r>
              <a:rPr lang="en-US" b="0" dirty="0"/>
              <a:t>Lecture participation</a:t>
            </a:r>
          </a:p>
          <a:p>
            <a:pPr marL="342900" indent="-342900">
              <a:buFont typeface="Arial" charset="0"/>
              <a:buChar char="•"/>
            </a:pPr>
            <a:r>
              <a:rPr lang="en-US" b="0" dirty="0"/>
              <a:t>Piazza participation</a:t>
            </a:r>
          </a:p>
          <a:p>
            <a:pPr marL="342900" indent="-342900">
              <a:buFont typeface="Arial" charset="0"/>
              <a:buChar char="•"/>
            </a:pPr>
            <a:r>
              <a:rPr lang="en-US" b="0" dirty="0"/>
              <a:t>Regular participation at office hours</a:t>
            </a:r>
          </a:p>
          <a:p>
            <a:endParaRPr lang="en-US" b="0" dirty="0"/>
          </a:p>
          <a:p>
            <a:r>
              <a:rPr lang="en-US" dirty="0"/>
              <a:t>Aim to ask/answer a question at least once every two weeks; or attend office hours at least once a month</a:t>
            </a:r>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7224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a:t>
            </a:r>
          </a:p>
        </p:txBody>
      </p:sp>
      <p:sp>
        <p:nvSpPr>
          <p:cNvPr id="3" name="Content Placeholder 2"/>
          <p:cNvSpPr>
            <a:spLocks noGrp="1"/>
          </p:cNvSpPr>
          <p:nvPr>
            <p:ph idx="1"/>
          </p:nvPr>
        </p:nvSpPr>
        <p:spPr/>
        <p:txBody>
          <a:bodyPr>
            <a:normAutofit/>
          </a:bodyPr>
          <a:lstStyle/>
          <a:p>
            <a:r>
              <a:rPr lang="en-US" dirty="0"/>
              <a:t>40% mini-projects:</a:t>
            </a:r>
          </a:p>
          <a:p>
            <a:pPr marL="342900" indent="-342900">
              <a:buFont typeface="Arial" charset="0"/>
              <a:buChar char="•"/>
            </a:pPr>
            <a:r>
              <a:rPr lang="en-US" dirty="0"/>
              <a:t>There are 4 of them</a:t>
            </a:r>
          </a:p>
          <a:p>
            <a:pPr marL="342900" indent="-342900">
              <a:buFont typeface="Arial" charset="0"/>
              <a:buChar char="•"/>
            </a:pPr>
            <a:r>
              <a:rPr lang="en-US" dirty="0"/>
              <a:t>Equal weighting @ 10%</a:t>
            </a:r>
          </a:p>
          <a:p>
            <a:endParaRPr lang="en-US" dirty="0"/>
          </a:p>
          <a:p>
            <a:r>
              <a:rPr lang="en-US" dirty="0"/>
              <a:t>10% reading </a:t>
            </a:r>
            <a:r>
              <a:rPr lang="en-US" dirty="0" err="1"/>
              <a:t>homeworks</a:t>
            </a:r>
            <a:r>
              <a:rPr lang="en-US" dirty="0"/>
              <a:t> (aka weekly quizzes)</a:t>
            </a:r>
          </a:p>
          <a:p>
            <a:endParaRPr lang="en-US" dirty="0"/>
          </a:p>
          <a:p>
            <a:r>
              <a:rPr lang="en-US" dirty="0"/>
              <a:t>30% two midterms (15% each)</a:t>
            </a:r>
          </a:p>
          <a:p>
            <a:endParaRPr lang="en-US" dirty="0"/>
          </a:p>
          <a:p>
            <a:r>
              <a:rPr lang="en-US" dirty="0"/>
              <a:t>20% final tutorial</a:t>
            </a:r>
          </a:p>
          <a:p>
            <a:endParaRPr lang="en-US" dirty="0"/>
          </a:p>
          <a:p>
            <a:endParaRPr lang="en-US" dirty="0"/>
          </a:p>
        </p:txBody>
      </p:sp>
      <p:sp>
        <p:nvSpPr>
          <p:cNvPr id="4" name="Rectangle 3"/>
          <p:cNvSpPr/>
          <p:nvPr/>
        </p:nvSpPr>
        <p:spPr>
          <a:xfrm>
            <a:off x="5971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4062955281"/>
              </p:ext>
            </p:extLst>
          </p:nvPr>
        </p:nvGraphicFramePr>
        <p:xfrm>
          <a:off x="5971607" y="2438311"/>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A2EF37A0-74FC-AB4F-AE4C-D9BFC6719E9F}" type="slidenum">
              <a:rPr lang="en-US" smtClean="0"/>
              <a:t>23</a:t>
            </a:fld>
            <a:endParaRPr lang="en-US"/>
          </a:p>
        </p:txBody>
      </p:sp>
      <p:sp>
        <p:nvSpPr>
          <p:cNvPr id="7" name="TextBox 6"/>
          <p:cNvSpPr txBox="1"/>
          <p:nvPr/>
        </p:nvSpPr>
        <p:spPr>
          <a:xfrm>
            <a:off x="9196953" y="3658759"/>
            <a:ext cx="1212284" cy="646331"/>
          </a:xfrm>
          <a:prstGeom prst="rect">
            <a:avLst/>
          </a:prstGeom>
          <a:noFill/>
        </p:spPr>
        <p:txBody>
          <a:bodyPr wrap="square" rtlCol="0">
            <a:spAutoFit/>
          </a:bodyPr>
          <a:lstStyle/>
          <a:p>
            <a:r>
              <a:rPr lang="en-US" sz="3600" dirty="0"/>
              <a:t>= A+</a:t>
            </a:r>
          </a:p>
        </p:txBody>
      </p:sp>
    </p:spTree>
    <p:extLst>
      <p:ext uri="{BB962C8B-B14F-4D97-AF65-F5344CB8AC3E}">
        <p14:creationId xmlns:p14="http://schemas.microsoft.com/office/powerpoint/2010/main" val="19194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Technologies we will use (Mostly)</a:t>
            </a:r>
          </a:p>
        </p:txBody>
      </p:sp>
      <p:sp>
        <p:nvSpPr>
          <p:cNvPr id="4" name="Slide Number Placeholder 3"/>
          <p:cNvSpPr>
            <a:spLocks noGrp="1"/>
          </p:cNvSpPr>
          <p:nvPr>
            <p:ph type="sldNum" sz="quarter" idx="12"/>
          </p:nvPr>
        </p:nvSpPr>
        <p:spPr/>
        <p:txBody>
          <a:bodyPr/>
          <a:lstStyle/>
          <a:p>
            <a:fld id="{A2EF37A0-74FC-AB4F-AE4C-D9BFC6719E9F}" type="slidenum">
              <a:rPr lang="en-US" smtClean="0"/>
              <a:t>24</a:t>
            </a:fld>
            <a:endParaRPr lang="en-US"/>
          </a:p>
        </p:txBody>
      </p:sp>
      <p:pic>
        <p:nvPicPr>
          <p:cNvPr id="5" name="Picture 4"/>
          <p:cNvPicPr>
            <a:picLocks noChangeAspect="1"/>
          </p:cNvPicPr>
          <p:nvPr/>
        </p:nvPicPr>
        <p:blipFill>
          <a:blip r:embed="rId3"/>
          <a:stretch>
            <a:fillRect/>
          </a:stretch>
        </p:blipFill>
        <p:spPr>
          <a:xfrm>
            <a:off x="1238181" y="1625917"/>
            <a:ext cx="5406461" cy="1826142"/>
          </a:xfrm>
          <a:prstGeom prst="rect">
            <a:avLst/>
          </a:prstGeom>
        </p:spPr>
      </p:pic>
      <p:pic>
        <p:nvPicPr>
          <p:cNvPr id="7" name="Picture 6"/>
          <p:cNvPicPr>
            <a:picLocks noChangeAspect="1"/>
          </p:cNvPicPr>
          <p:nvPr/>
        </p:nvPicPr>
        <p:blipFill>
          <a:blip r:embed="rId4"/>
          <a:stretch>
            <a:fillRect/>
          </a:stretch>
        </p:blipFill>
        <p:spPr>
          <a:xfrm>
            <a:off x="1402080" y="3078798"/>
            <a:ext cx="7620000" cy="1587500"/>
          </a:xfrm>
          <a:prstGeom prst="rect">
            <a:avLst/>
          </a:prstGeom>
        </p:spPr>
      </p:pic>
      <p:pic>
        <p:nvPicPr>
          <p:cNvPr id="8" name="Picture 7"/>
          <p:cNvPicPr>
            <a:picLocks noChangeAspect="1"/>
          </p:cNvPicPr>
          <p:nvPr/>
        </p:nvPicPr>
        <p:blipFill>
          <a:blip r:embed="rId5"/>
          <a:stretch>
            <a:fillRect/>
          </a:stretch>
        </p:blipFill>
        <p:spPr>
          <a:xfrm>
            <a:off x="7747317" y="3831908"/>
            <a:ext cx="2702560" cy="270256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98600" y="298488"/>
            <a:ext cx="1216493" cy="1216493"/>
          </a:xfrm>
          <a:prstGeom prst="rect">
            <a:avLst/>
          </a:prstGeom>
        </p:spPr>
      </p:pic>
      <p:pic>
        <p:nvPicPr>
          <p:cNvPr id="10" name="Picture 9"/>
          <p:cNvPicPr>
            <a:picLocks noChangeAspect="1"/>
          </p:cNvPicPr>
          <p:nvPr/>
        </p:nvPicPr>
        <p:blipFill>
          <a:blip r:embed="rId7"/>
          <a:stretch>
            <a:fillRect/>
          </a:stretch>
        </p:blipFill>
        <p:spPr>
          <a:xfrm>
            <a:off x="6946846" y="800073"/>
            <a:ext cx="2457429" cy="2068543"/>
          </a:xfrm>
          <a:prstGeom prst="rect">
            <a:avLst/>
          </a:prstGeom>
        </p:spPr>
      </p:pic>
      <p:pic>
        <p:nvPicPr>
          <p:cNvPr id="11" name="Picture 10"/>
          <p:cNvPicPr>
            <a:picLocks noChangeAspect="1"/>
          </p:cNvPicPr>
          <p:nvPr/>
        </p:nvPicPr>
        <p:blipFill>
          <a:blip r:embed="rId8"/>
          <a:stretch>
            <a:fillRect/>
          </a:stretch>
        </p:blipFill>
        <p:spPr>
          <a:xfrm>
            <a:off x="2699" y="3907824"/>
            <a:ext cx="9144000" cy="4422710"/>
          </a:xfrm>
          <a:prstGeom prst="rect">
            <a:avLst/>
          </a:prstGeom>
        </p:spPr>
      </p:pic>
      <p:pic>
        <p:nvPicPr>
          <p:cNvPr id="12" name="Picture 2" descr="NumPy - Wikipedia">
            <a:extLst>
              <a:ext uri="{FF2B5EF4-FFF2-40B4-BE49-F238E27FC236}">
                <a16:creationId xmlns:a16="http://schemas.microsoft.com/office/drawing/2014/main" id="{8EF7B4D7-FDA9-3E46-913E-015C55AF9E5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956353" y="5805469"/>
            <a:ext cx="2350653" cy="10525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elcome to PyTorch Tutorials — PyTorch Tutorials 1.9.0+cu102 documentation">
            <a:extLst>
              <a:ext uri="{FF2B5EF4-FFF2-40B4-BE49-F238E27FC236}">
                <a16:creationId xmlns:a16="http://schemas.microsoft.com/office/drawing/2014/main" id="{63E8752F-6F55-5E47-A543-E0284DF019FC}"/>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9022080" y="3237139"/>
            <a:ext cx="2705083" cy="661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NetworkX | Berkeley Institute for Data Science">
            <a:extLst>
              <a:ext uri="{FF2B5EF4-FFF2-40B4-BE49-F238E27FC236}">
                <a16:creationId xmlns:a16="http://schemas.microsoft.com/office/drawing/2014/main" id="{EA75D812-9F88-7847-90B1-7DEE0F05D1E1}"/>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t="27513" b="26558"/>
          <a:stretch/>
        </p:blipFill>
        <p:spPr bwMode="auto">
          <a:xfrm>
            <a:off x="152309" y="4481678"/>
            <a:ext cx="3690642" cy="95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87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25</a:t>
            </a:fld>
            <a:endParaRPr lang="en-US"/>
          </a:p>
        </p:txBody>
      </p:sp>
      <p:pic>
        <p:nvPicPr>
          <p:cNvPr id="6" name="Picture 5"/>
          <p:cNvPicPr>
            <a:picLocks noChangeAspect="1"/>
          </p:cNvPicPr>
          <p:nvPr/>
        </p:nvPicPr>
        <p:blipFill>
          <a:blip r:embed="rId2"/>
          <a:stretch>
            <a:fillRect/>
          </a:stretch>
        </p:blipFill>
        <p:spPr>
          <a:xfrm>
            <a:off x="1346200" y="469773"/>
            <a:ext cx="9499600" cy="5886818"/>
          </a:xfrm>
          <a:prstGeom prst="rect">
            <a:avLst/>
          </a:prstGeom>
        </p:spPr>
      </p:pic>
      <p:sp>
        <p:nvSpPr>
          <p:cNvPr id="7" name="TextBox 6"/>
          <p:cNvSpPr txBox="1"/>
          <p:nvPr/>
        </p:nvSpPr>
        <p:spPr>
          <a:xfrm>
            <a:off x="2806700" y="6356591"/>
            <a:ext cx="6578600" cy="369332"/>
          </a:xfrm>
          <a:prstGeom prst="rect">
            <a:avLst/>
          </a:prstGeom>
          <a:noFill/>
        </p:spPr>
        <p:txBody>
          <a:bodyPr wrap="square" rtlCol="0">
            <a:spAutoFit/>
          </a:bodyPr>
          <a:lstStyle/>
          <a:p>
            <a:pPr algn="ctr"/>
            <a:r>
              <a:rPr lang="en-US" dirty="0"/>
              <a:t>(Don’t tell CMSC330 </a:t>
            </a:r>
            <a:r>
              <a:rPr lang="mr-IN" dirty="0"/>
              <a:t>…</a:t>
            </a:r>
            <a:r>
              <a:rPr lang="en-US" dirty="0"/>
              <a:t>)</a:t>
            </a:r>
          </a:p>
        </p:txBody>
      </p:sp>
    </p:spTree>
    <p:extLst>
      <p:ext uri="{BB962C8B-B14F-4D97-AF65-F5344CB8AC3E}">
        <p14:creationId xmlns:p14="http://schemas.microsoft.com/office/powerpoint/2010/main" val="22622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7"/>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536505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08A3-30B1-C946-B49B-06F0E58CE886}"/>
              </a:ext>
            </a:extLst>
          </p:cNvPr>
          <p:cNvSpPr>
            <a:spLocks noGrp="1"/>
          </p:cNvSpPr>
          <p:nvPr>
            <p:ph type="title"/>
          </p:nvPr>
        </p:nvSpPr>
        <p:spPr>
          <a:xfrm>
            <a:off x="2235200" y="-95477"/>
            <a:ext cx="7721600" cy="1371600"/>
          </a:xfrm>
        </p:spPr>
        <p:txBody>
          <a:bodyPr/>
          <a:lstStyle/>
          <a:p>
            <a:pPr algn="ctr"/>
            <a:r>
              <a:rPr lang="en-US" dirty="0"/>
              <a:t>Please where a mask</a:t>
            </a:r>
            <a:br>
              <a:rPr lang="en-US" dirty="0"/>
            </a:br>
            <a:r>
              <a:rPr lang="en-US" dirty="0"/>
              <a:t>(It’s policy! Do it!)</a:t>
            </a:r>
          </a:p>
        </p:txBody>
      </p:sp>
      <p:sp>
        <p:nvSpPr>
          <p:cNvPr id="4" name="Slide Number Placeholder 3">
            <a:extLst>
              <a:ext uri="{FF2B5EF4-FFF2-40B4-BE49-F238E27FC236}">
                <a16:creationId xmlns:a16="http://schemas.microsoft.com/office/drawing/2014/main" id="{A4C180A1-1A74-1947-8AFC-C443D3446EDA}"/>
              </a:ext>
            </a:extLst>
          </p:cNvPr>
          <p:cNvSpPr>
            <a:spLocks noGrp="1"/>
          </p:cNvSpPr>
          <p:nvPr>
            <p:ph type="sldNum" sz="quarter" idx="12"/>
          </p:nvPr>
        </p:nvSpPr>
        <p:spPr/>
        <p:txBody>
          <a:bodyPr/>
          <a:lstStyle/>
          <a:p>
            <a:fld id="{A2EF37A0-74FC-AB4F-AE4C-D9BFC6719E9F}" type="slidenum">
              <a:rPr lang="en-US" smtClean="0"/>
              <a:t>27</a:t>
            </a:fld>
            <a:endParaRPr lang="en-US"/>
          </a:p>
        </p:txBody>
      </p:sp>
      <p:pic>
        <p:nvPicPr>
          <p:cNvPr id="1026" name="Picture 2" descr="New Study is no Reason to Stop Wearing Masks | Office for Science and  Society - McGill University">
            <a:extLst>
              <a:ext uri="{FF2B5EF4-FFF2-40B4-BE49-F238E27FC236}">
                <a16:creationId xmlns:a16="http://schemas.microsoft.com/office/drawing/2014/main" id="{D1973489-9885-F94E-BA96-50B3AAE70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318"/>
            <a:ext cx="12192000" cy="533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meone should tell Batman fans Bane masks aren&amp;#39;t exactly protective">
            <a:extLst>
              <a:ext uri="{FF2B5EF4-FFF2-40B4-BE49-F238E27FC236}">
                <a16:creationId xmlns:a16="http://schemas.microsoft.com/office/drawing/2014/main" id="{45BDDB98-1CF3-FC44-A7BA-5F23232A5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352" y="293713"/>
            <a:ext cx="1719217" cy="982410"/>
          </a:xfrm>
          <a:prstGeom prst="roundRect">
            <a:avLst>
              <a:gd name="adj" fmla="val 4167"/>
            </a:avLst>
          </a:prstGeom>
          <a:solidFill>
            <a:srgbClr val="FFFFFF"/>
          </a:solidFill>
          <a:ln w="76200" cap="sq">
            <a:solidFill>
              <a:srgbClr val="EAEAEA"/>
            </a:solidFill>
            <a:miter lim="800000"/>
          </a:ln>
          <a:effectLst/>
          <a:extLst>
            <a:ext uri="{909E8E84-426E-40DD-AFC4-6F175D3DCCD1}">
              <a14:hiddenFill xmlns:a14="http://schemas.microsoft.com/office/drawing/2010/main">
                <a:solidFill>
                  <a:srgbClr val="FFFFFF"/>
                </a:solidFill>
              </a14:hiddenFill>
            </a:ext>
          </a:extLst>
        </p:spPr>
      </p:pic>
      <p:pic>
        <p:nvPicPr>
          <p:cNvPr id="1032" name="Picture 8" descr="Transparent Ninja Mask Png - Ninja Head, Png Download - kindpng">
            <a:extLst>
              <a:ext uri="{FF2B5EF4-FFF2-40B4-BE49-F238E27FC236}">
                <a16:creationId xmlns:a16="http://schemas.microsoft.com/office/drawing/2014/main" id="{CDEFDE8A-E12F-AC44-853B-FF53C3231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5" y="178843"/>
            <a:ext cx="961898" cy="1097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ransparent Ninja Mask Png - Ninja Head, Png Download - kindpng">
            <a:extLst>
              <a:ext uri="{FF2B5EF4-FFF2-40B4-BE49-F238E27FC236}">
                <a16:creationId xmlns:a16="http://schemas.microsoft.com/office/drawing/2014/main" id="{7C8B1987-E0CD-074B-BCD8-35CB702C1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213" y="178843"/>
            <a:ext cx="961898"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Transparent Ninja Mask Png - Ninja Head, Png Download - kindpng">
            <a:extLst>
              <a:ext uri="{FF2B5EF4-FFF2-40B4-BE49-F238E27FC236}">
                <a16:creationId xmlns:a16="http://schemas.microsoft.com/office/drawing/2014/main" id="{4CAE96ED-6DBA-E14D-AE0F-F7523388C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111" y="178843"/>
            <a:ext cx="961898"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41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6" name="Slide Number Placeholder 5"/>
          <p:cNvSpPr>
            <a:spLocks noGrp="1"/>
          </p:cNvSpPr>
          <p:nvPr>
            <p:ph type="sldNum" sz="quarter" idx="12"/>
          </p:nvPr>
        </p:nvSpPr>
        <p:spPr/>
        <p:txBody>
          <a:bodyPr/>
          <a:lstStyle/>
          <a:p>
            <a:fld id="{A2EF37A0-74FC-AB4F-AE4C-D9BFC6719E9F}" type="slidenum">
              <a:rPr lang="en-US" smtClean="0"/>
              <a:t>28</a:t>
            </a:fld>
            <a:endParaRPr lang="en-US"/>
          </a:p>
        </p:txBody>
      </p:sp>
      <p:sp>
        <p:nvSpPr>
          <p:cNvPr id="4" name="TextBox 3"/>
          <p:cNvSpPr txBox="1"/>
          <p:nvPr/>
        </p:nvSpPr>
        <p:spPr>
          <a:xfrm>
            <a:off x="1733640" y="1390922"/>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9882389" y="24674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Tree>
    <p:extLst>
      <p:ext uri="{BB962C8B-B14F-4D97-AF65-F5344CB8AC3E}">
        <p14:creationId xmlns:p14="http://schemas.microsoft.com/office/powerpoint/2010/main" val="1912479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normAutofit fontScale="925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6" name="Slide Number Placeholder 5"/>
          <p:cNvSpPr>
            <a:spLocks noGrp="1"/>
          </p:cNvSpPr>
          <p:nvPr>
            <p:ph type="sldNum" sz="quarter" idx="12"/>
          </p:nvPr>
        </p:nvSpPr>
        <p:spPr/>
        <p:txBody>
          <a:bodyPr/>
          <a:lstStyle/>
          <a:p>
            <a:fld id="{A2EF37A0-74FC-AB4F-AE4C-D9BFC6719E9F}" type="slidenum">
              <a:rPr lang="en-US" smtClean="0"/>
              <a:t>29</a:t>
            </a:fld>
            <a:endParaRPr lang="en-US"/>
          </a:p>
        </p:txBody>
      </p:sp>
      <p:sp>
        <p:nvSpPr>
          <p:cNvPr id="4" name="TextBox 3"/>
          <p:cNvSpPr txBox="1"/>
          <p:nvPr/>
        </p:nvSpPr>
        <p:spPr>
          <a:xfrm>
            <a:off x="2359070" y="1390921"/>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7" name="Oval 6">
            <a:extLst>
              <a:ext uri="{FF2B5EF4-FFF2-40B4-BE49-F238E27FC236}">
                <a16:creationId xmlns:a16="http://schemas.microsoft.com/office/drawing/2014/main" id="{5D1A6D80-958B-2F4F-91E6-0A185D0F3E69}"/>
              </a:ext>
            </a:extLst>
          </p:cNvPr>
          <p:cNvSpPr/>
          <p:nvPr/>
        </p:nvSpPr>
        <p:spPr>
          <a:xfrm>
            <a:off x="9882389" y="24674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Tree>
    <p:extLst>
      <p:ext uri="{BB962C8B-B14F-4D97-AF65-F5344CB8AC3E}">
        <p14:creationId xmlns:p14="http://schemas.microsoft.com/office/powerpoint/2010/main" val="164958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
        <p:nvSpPr>
          <p:cNvPr id="8" name="Rounded Rectangle 7"/>
          <p:cNvSpPr/>
          <p:nvPr/>
        </p:nvSpPr>
        <p:spPr>
          <a:xfrm>
            <a:off x="444475" y="367194"/>
            <a:ext cx="11159094" cy="54061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a:t>Data science is the application of </a:t>
            </a:r>
            <a:r>
              <a:rPr lang="en-US" sz="4800" dirty="0">
                <a:solidFill>
                  <a:schemeClr val="tx2"/>
                </a:solidFill>
              </a:rPr>
              <a:t>computational</a:t>
            </a:r>
            <a:r>
              <a:rPr lang="en-US" sz="4800" dirty="0"/>
              <a:t> and </a:t>
            </a:r>
            <a:r>
              <a:rPr lang="en-US" sz="4800" dirty="0">
                <a:solidFill>
                  <a:schemeClr val="tx2"/>
                </a:solidFill>
              </a:rPr>
              <a:t>statistical</a:t>
            </a:r>
            <a:r>
              <a:rPr lang="en-US" sz="4800" dirty="0"/>
              <a:t> techniques to address or gain [managerial or scientific] insight into some problem in the </a:t>
            </a:r>
            <a:r>
              <a:rPr lang="en-US" sz="4800" dirty="0">
                <a:solidFill>
                  <a:schemeClr val="tx2"/>
                </a:solidFill>
              </a:rPr>
              <a:t>real world</a:t>
            </a:r>
            <a:r>
              <a:rPr lang="en-US" sz="4800" dirty="0">
                <a:solidFill>
                  <a:schemeClr val="bg1"/>
                </a:solidFill>
              </a:rPr>
              <a:t>.</a:t>
            </a:r>
          </a:p>
        </p:txBody>
      </p:sp>
      <p:sp>
        <p:nvSpPr>
          <p:cNvPr id="9" name="TextBox 8"/>
          <p:cNvSpPr txBox="1"/>
          <p:nvPr/>
        </p:nvSpPr>
        <p:spPr>
          <a:xfrm>
            <a:off x="1997804" y="5844475"/>
            <a:ext cx="8052435" cy="923330"/>
          </a:xfrm>
          <a:prstGeom prst="rect">
            <a:avLst/>
          </a:prstGeom>
          <a:noFill/>
        </p:spPr>
        <p:txBody>
          <a:bodyPr wrap="square" rtlCol="0">
            <a:spAutoFit/>
          </a:bodyPr>
          <a:lstStyle/>
          <a:p>
            <a:pPr algn="ctr"/>
            <a:r>
              <a:rPr lang="en-US" dirty="0"/>
              <a:t>Zico </a:t>
            </a:r>
            <a:r>
              <a:rPr lang="en-US" dirty="0" err="1"/>
              <a:t>Kolter</a:t>
            </a:r>
            <a:endParaRPr lang="en-US" dirty="0"/>
          </a:p>
          <a:p>
            <a:pPr algn="ctr"/>
            <a:r>
              <a:rPr lang="en-US" dirty="0"/>
              <a:t>Machine Learning Prof, CMU</a:t>
            </a:r>
          </a:p>
          <a:p>
            <a:pPr algn="ctr"/>
            <a:r>
              <a:rPr lang="en-US" dirty="0"/>
              <a:t>Chief Scientist of AI Research, Bosch</a:t>
            </a:r>
          </a:p>
        </p:txBody>
      </p:sp>
    </p:spTree>
    <p:extLst>
      <p:ext uri="{BB962C8B-B14F-4D97-AF65-F5344CB8AC3E}">
        <p14:creationId xmlns:p14="http://schemas.microsoft.com/office/powerpoint/2010/main" val="131050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927717"/>
            <a:ext cx="8989454" cy="1029397"/>
          </a:xfrm>
        </p:spPr>
        <p:txBody>
          <a:bodyPr>
            <a:normAutofit fontScale="90000"/>
          </a:bodyPr>
          <a:lstStyle/>
          <a:p>
            <a:pPr algn="ctr"/>
            <a:r>
              <a:rPr lang="en-US" dirty="0"/>
              <a:t>(A few) Data Science </a:t>
            </a:r>
            <a:r>
              <a:rPr lang="en-US"/>
              <a:t>Success Stories &amp; Cautionary Tales</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461495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2008 &amp; 2012</a:t>
            </a:r>
          </a:p>
        </p:txBody>
      </p:sp>
      <p:sp>
        <p:nvSpPr>
          <p:cNvPr id="3" name="Content Placeholder 2"/>
          <p:cNvSpPr>
            <a:spLocks noGrp="1"/>
          </p:cNvSpPr>
          <p:nvPr>
            <p:ph idx="1"/>
          </p:nvPr>
        </p:nvSpPr>
        <p:spPr/>
        <p:txBody>
          <a:bodyPr/>
          <a:lstStyle/>
          <a:p>
            <a:r>
              <a:rPr lang="en-US" dirty="0"/>
              <a:t>Nate Silver uses a simple idea </a:t>
            </a:r>
            <a:r>
              <a:rPr lang="mr-IN" dirty="0"/>
              <a:t>–</a:t>
            </a:r>
            <a:r>
              <a:rPr lang="en-US" dirty="0"/>
              <a:t> taking a principled approach to aggregating polling instead of relying on punditry </a:t>
            </a:r>
            <a:r>
              <a:rPr lang="mr-IN" dirty="0"/>
              <a:t>–</a:t>
            </a:r>
            <a:r>
              <a:rPr lang="en-US" dirty="0"/>
              <a:t> and:</a:t>
            </a:r>
          </a:p>
          <a:p>
            <a:pPr marL="342900" indent="-342900">
              <a:buFont typeface="Arial" charset="0"/>
              <a:buChar char="•"/>
            </a:pPr>
            <a:r>
              <a:rPr lang="en-US" dirty="0"/>
              <a:t>Predicts 49/50 states in 2008</a:t>
            </a:r>
          </a:p>
          <a:p>
            <a:pPr marL="342900" indent="-342900">
              <a:buFont typeface="Arial" charset="0"/>
              <a:buChar char="•"/>
            </a:pPr>
            <a:r>
              <a:rPr lang="en-US" dirty="0"/>
              <a:t>Predicts 50/50 states in 2012</a:t>
            </a:r>
            <a:br>
              <a:rPr lang="en-US" dirty="0"/>
            </a:br>
            <a:br>
              <a:rPr lang="en-US" dirty="0"/>
            </a:br>
            <a:br>
              <a:rPr lang="en-US" dirty="0"/>
            </a:br>
            <a:br>
              <a:rPr lang="en-US" dirty="0"/>
            </a:br>
            <a:br>
              <a:rPr lang="en-US" dirty="0"/>
            </a:br>
            <a:br>
              <a:rPr lang="en-US" dirty="0"/>
            </a:br>
            <a:endParaRPr lang="en-US" dirty="0"/>
          </a:p>
          <a:p>
            <a:pPr marL="342900" indent="-342900">
              <a:buFont typeface="Arial" charset="0"/>
              <a:buChar char="•"/>
            </a:pPr>
            <a:r>
              <a:rPr lang="en-US" dirty="0"/>
              <a:t>(He is also a great case study</a:t>
            </a:r>
            <a:br>
              <a:rPr lang="en-US" dirty="0"/>
            </a:br>
            <a:r>
              <a:rPr lang="en-US" dirty="0"/>
              <a:t>in creating a brand.)</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grpSp>
        <p:nvGrpSpPr>
          <p:cNvPr id="11" name="Group 10"/>
          <p:cNvGrpSpPr/>
          <p:nvPr/>
        </p:nvGrpSpPr>
        <p:grpSpPr>
          <a:xfrm>
            <a:off x="6239244" y="2576529"/>
            <a:ext cx="3674694" cy="4116470"/>
            <a:chOff x="4715244" y="2576529"/>
            <a:chExt cx="3674694" cy="411647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5244" y="2576529"/>
              <a:ext cx="3674694" cy="3777916"/>
            </a:xfrm>
            <a:prstGeom prst="rect">
              <a:avLst/>
            </a:prstGeom>
          </p:spPr>
        </p:pic>
        <p:sp>
          <p:nvSpPr>
            <p:cNvPr id="6" name="TextBox 5"/>
            <p:cNvSpPr txBox="1"/>
            <p:nvPr/>
          </p:nvSpPr>
          <p:spPr>
            <a:xfrm>
              <a:off x="4715244" y="6354445"/>
              <a:ext cx="3674693" cy="338554"/>
            </a:xfrm>
            <a:prstGeom prst="rect">
              <a:avLst/>
            </a:prstGeom>
            <a:noFill/>
          </p:spPr>
          <p:txBody>
            <a:bodyPr wrap="square" rtlCol="0">
              <a:spAutoFit/>
            </a:bodyPr>
            <a:lstStyle/>
            <a:p>
              <a:r>
                <a:rPr lang="en-US" sz="1600" dirty="0"/>
                <a:t>Democrat (+) or Republican (-) in 2012</a:t>
              </a:r>
            </a:p>
          </p:txBody>
        </p:sp>
      </p:grpSp>
      <p:pic>
        <p:nvPicPr>
          <p:cNvPr id="8" name="Picture 7"/>
          <p:cNvPicPr>
            <a:picLocks noChangeAspect="1"/>
          </p:cNvPicPr>
          <p:nvPr/>
        </p:nvPicPr>
        <p:blipFill>
          <a:blip r:embed="rId3"/>
          <a:stretch>
            <a:fillRect/>
          </a:stretch>
        </p:blipFill>
        <p:spPr>
          <a:xfrm>
            <a:off x="1784272" y="3518280"/>
            <a:ext cx="4296738" cy="1647083"/>
          </a:xfrm>
          <a:prstGeom prst="rect">
            <a:avLst/>
          </a:prstGeom>
        </p:spPr>
      </p:pic>
      <p:sp>
        <p:nvSpPr>
          <p:cNvPr id="9" name="TextBox 8"/>
          <p:cNvSpPr txBox="1"/>
          <p:nvPr/>
        </p:nvSpPr>
        <p:spPr>
          <a:xfrm>
            <a:off x="2323920" y="5836430"/>
            <a:ext cx="3277407" cy="523220"/>
          </a:xfrm>
          <a:prstGeom prst="rect">
            <a:avLst/>
          </a:prstGeom>
          <a:noFill/>
        </p:spPr>
        <p:txBody>
          <a:bodyPr wrap="square" rtlCol="0">
            <a:spAutoFit/>
          </a:bodyPr>
          <a:lstStyle/>
          <a:p>
            <a:r>
              <a:rPr lang="en-US" sz="1400" dirty="0"/>
              <a:t>https://</a:t>
            </a:r>
            <a:r>
              <a:rPr lang="en-US" sz="1400" dirty="0" err="1"/>
              <a:t>hbr.org</a:t>
            </a:r>
            <a:r>
              <a:rPr lang="en-US" sz="1400" dirty="0"/>
              <a:t>/2012/11/how-nate-silver-won-the-2012-p</a:t>
            </a:r>
          </a:p>
        </p:txBody>
      </p:sp>
    </p:spTree>
    <p:extLst>
      <p:ext uri="{BB962C8B-B14F-4D97-AF65-F5344CB8AC3E}">
        <p14:creationId xmlns:p14="http://schemas.microsoft.com/office/powerpoint/2010/main" val="146317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2016</a:t>
            </a:r>
          </a:p>
        </p:txBody>
      </p:sp>
      <p:sp>
        <p:nvSpPr>
          <p:cNvPr id="3" name="Content Placeholder 2"/>
          <p:cNvSpPr>
            <a:spLocks noGrp="1"/>
          </p:cNvSpPr>
          <p:nvPr>
            <p:ph idx="1"/>
          </p:nvPr>
        </p:nvSpPr>
        <p:spPr>
          <a:xfrm>
            <a:off x="609600" y="3297365"/>
            <a:ext cx="5450614" cy="2828801"/>
          </a:xfrm>
        </p:spPr>
        <p:txBody>
          <a:bodyPr>
            <a:normAutofit/>
          </a:bodyPr>
          <a:lstStyle/>
          <a:p>
            <a:r>
              <a:rPr lang="en-US" dirty="0" err="1"/>
              <a:t>HuffPo</a:t>
            </a:r>
            <a:r>
              <a:rPr lang="en-US" dirty="0"/>
              <a:t>: “</a:t>
            </a:r>
            <a:r>
              <a:rPr lang="en-US" b="0" dirty="0"/>
              <a:t>He may end up being right, but he’s just guessing. A “trend line adjustment” is merely political punditry dressed up as sophisticated mathematical modeling.”</a:t>
            </a:r>
          </a:p>
          <a:p>
            <a:r>
              <a:rPr lang="en-US" dirty="0"/>
              <a:t>538:</a:t>
            </a:r>
            <a:r>
              <a:rPr lang="en-US" b="0" dirty="0"/>
              <a:t> Offers quantitative reasoning for re-/under-weighting older polls, &amp; changing as election approaches</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 y="1503695"/>
            <a:ext cx="8744989" cy="177304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53921" y="2875295"/>
            <a:ext cx="3801336" cy="3008014"/>
          </a:xfrm>
          <a:prstGeom prst="rect">
            <a:avLst/>
          </a:prstGeom>
        </p:spPr>
      </p:pic>
      <p:sp>
        <p:nvSpPr>
          <p:cNvPr id="8" name="TextBox 7"/>
          <p:cNvSpPr txBox="1"/>
          <p:nvPr/>
        </p:nvSpPr>
        <p:spPr>
          <a:xfrm>
            <a:off x="1923008" y="6346622"/>
            <a:ext cx="8262851" cy="523220"/>
          </a:xfrm>
          <a:prstGeom prst="rect">
            <a:avLst/>
          </a:prstGeom>
          <a:noFill/>
        </p:spPr>
        <p:txBody>
          <a:bodyPr wrap="square" rtlCol="0">
            <a:spAutoFit/>
          </a:bodyPr>
          <a:lstStyle/>
          <a:p>
            <a:r>
              <a:rPr lang="en-US" sz="1400" dirty="0"/>
              <a:t>http://</a:t>
            </a:r>
            <a:r>
              <a:rPr lang="en-US" sz="1400" dirty="0" err="1"/>
              <a:t>www.huffingtonpost.com</a:t>
            </a:r>
            <a:r>
              <a:rPr lang="en-US" sz="1400" dirty="0"/>
              <a:t>/entry/nate-silver-election-forecast_us_581e1c33e4b0d9ce6fbc6f7f</a:t>
            </a:r>
          </a:p>
          <a:p>
            <a:r>
              <a:rPr lang="en-US" sz="1400" dirty="0"/>
              <a:t>https://</a:t>
            </a:r>
            <a:r>
              <a:rPr lang="en-US" sz="1400" dirty="0" err="1"/>
              <a:t>fivethirtyeight.com</a:t>
            </a:r>
            <a:r>
              <a:rPr lang="en-US" sz="1400" dirty="0"/>
              <a:t>/features/a-users-guide-to-fivethirtyeights-2016-general-election-forecast/</a:t>
            </a:r>
          </a:p>
        </p:txBody>
      </p:sp>
    </p:spTree>
    <p:extLst>
      <p:ext uri="{BB962C8B-B14F-4D97-AF65-F5344CB8AC3E}">
        <p14:creationId xmlns:p14="http://schemas.microsoft.com/office/powerpoint/2010/main" val="6140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6C37-9979-024A-AB12-51EB19B10116}"/>
              </a:ext>
            </a:extLst>
          </p:cNvPr>
          <p:cNvSpPr>
            <a:spLocks noGrp="1"/>
          </p:cNvSpPr>
          <p:nvPr>
            <p:ph type="title"/>
          </p:nvPr>
        </p:nvSpPr>
        <p:spPr/>
        <p:txBody>
          <a:bodyPr/>
          <a:lstStyle/>
          <a:p>
            <a:r>
              <a:rPr lang="en-US" dirty="0"/>
              <a:t>Polling: 2020</a:t>
            </a:r>
          </a:p>
        </p:txBody>
      </p:sp>
      <p:sp>
        <p:nvSpPr>
          <p:cNvPr id="3" name="Content Placeholder 2">
            <a:extLst>
              <a:ext uri="{FF2B5EF4-FFF2-40B4-BE49-F238E27FC236}">
                <a16:creationId xmlns:a16="http://schemas.microsoft.com/office/drawing/2014/main" id="{5E2EC562-EBFD-5B44-996F-24A206B75017}"/>
              </a:ext>
            </a:extLst>
          </p:cNvPr>
          <p:cNvSpPr>
            <a:spLocks noGrp="1"/>
          </p:cNvSpPr>
          <p:nvPr>
            <p:ph idx="1"/>
          </p:nvPr>
        </p:nvSpPr>
        <p:spPr>
          <a:xfrm>
            <a:off x="609600" y="1752602"/>
            <a:ext cx="10160000" cy="1371599"/>
          </a:xfrm>
        </p:spPr>
        <p:txBody>
          <a:bodyPr>
            <a:normAutofit/>
          </a:bodyPr>
          <a:lstStyle/>
          <a:p>
            <a:r>
              <a:rPr lang="en-US" dirty="0"/>
              <a:t>Lessons learned: don’t just communicate a binary prediction (X loses, Y wins):</a:t>
            </a:r>
          </a:p>
          <a:p>
            <a:pPr marL="342900" indent="-342900">
              <a:buFont typeface="Arial" panose="020B0604020202020204" pitchFamily="34" charset="0"/>
              <a:buChar char="•"/>
            </a:pPr>
            <a:r>
              <a:rPr lang="en-US" b="0" dirty="0"/>
              <a:t>Communicate uncertainty over that prediction</a:t>
            </a:r>
          </a:p>
          <a:p>
            <a:pPr marL="342900" indent="-342900">
              <a:buFont typeface="Arial" panose="020B0604020202020204" pitchFamily="34" charset="0"/>
              <a:buChar char="•"/>
            </a:pPr>
            <a:r>
              <a:rPr lang="en-US" b="0" dirty="0"/>
              <a:t>Communicate variance in the underlying model(s), modeling errors, </a:t>
            </a:r>
            <a:r>
              <a:rPr lang="en-US" b="0" dirty="0" err="1"/>
              <a:t>etc</a:t>
            </a:r>
            <a:endParaRPr lang="en-US" b="0" dirty="0"/>
          </a:p>
        </p:txBody>
      </p:sp>
      <p:sp>
        <p:nvSpPr>
          <p:cNvPr id="4" name="Slide Number Placeholder 3">
            <a:extLst>
              <a:ext uri="{FF2B5EF4-FFF2-40B4-BE49-F238E27FC236}">
                <a16:creationId xmlns:a16="http://schemas.microsoft.com/office/drawing/2014/main" id="{3BA3DEC7-050B-3E44-BC2D-6874683DCF3B}"/>
              </a:ext>
            </a:extLst>
          </p:cNvPr>
          <p:cNvSpPr>
            <a:spLocks noGrp="1"/>
          </p:cNvSpPr>
          <p:nvPr>
            <p:ph type="sldNum" sz="quarter" idx="12"/>
          </p:nvPr>
        </p:nvSpPr>
        <p:spPr/>
        <p:txBody>
          <a:bodyPr/>
          <a:lstStyle/>
          <a:p>
            <a:fld id="{A2EF37A0-74FC-AB4F-AE4C-D9BFC6719E9F}" type="slidenum">
              <a:rPr lang="en-US" smtClean="0"/>
              <a:t>33</a:t>
            </a:fld>
            <a:endParaRPr lang="en-US"/>
          </a:p>
        </p:txBody>
      </p:sp>
      <p:pic>
        <p:nvPicPr>
          <p:cNvPr id="8194" name="Picture 2" descr="Graphical user interface, application&#10;&#10;Description automatically generated">
            <a:extLst>
              <a:ext uri="{FF2B5EF4-FFF2-40B4-BE49-F238E27FC236}">
                <a16:creationId xmlns:a16="http://schemas.microsoft.com/office/drawing/2014/main" id="{20971227-B38C-664C-90CC-24BC0ABF3FE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5899" y="3161986"/>
            <a:ext cx="5336188" cy="351567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iagram, timeline&#10;&#10;Description automatically generated">
            <a:extLst>
              <a:ext uri="{FF2B5EF4-FFF2-40B4-BE49-F238E27FC236}">
                <a16:creationId xmlns:a16="http://schemas.microsoft.com/office/drawing/2014/main" id="{AA6F15B6-1CB6-1443-AAA9-58E6EFC0D9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85407" y="3161986"/>
            <a:ext cx="5618162" cy="35442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28516-37BA-2145-A4A2-5BC47AFEBAFA}"/>
              </a:ext>
            </a:extLst>
          </p:cNvPr>
          <p:cNvSpPr txBox="1"/>
          <p:nvPr/>
        </p:nvSpPr>
        <p:spPr>
          <a:xfrm>
            <a:off x="1123950" y="21145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560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Targeting</a:t>
            </a:r>
          </a:p>
        </p:txBody>
      </p:sp>
      <p:sp>
        <p:nvSpPr>
          <p:cNvPr id="3" name="Content Placeholder 2"/>
          <p:cNvSpPr>
            <a:spLocks noGrp="1"/>
          </p:cNvSpPr>
          <p:nvPr>
            <p:ph idx="1"/>
          </p:nvPr>
        </p:nvSpPr>
        <p:spPr/>
        <p:txBody>
          <a:bodyPr/>
          <a:lstStyle/>
          <a:p>
            <a:r>
              <a:rPr lang="en-US" dirty="0"/>
              <a:t>Pregnancy is an </a:t>
            </a:r>
            <a:r>
              <a:rPr lang="en-US" dirty="0">
                <a:solidFill>
                  <a:schemeClr val="tx2"/>
                </a:solidFill>
              </a:rPr>
              <a:t>expensive</a:t>
            </a:r>
            <a:r>
              <a:rPr lang="en-US" dirty="0"/>
              <a:t> &amp; </a:t>
            </a:r>
            <a:r>
              <a:rPr lang="en-US" dirty="0">
                <a:solidFill>
                  <a:schemeClr val="tx2"/>
                </a:solidFill>
              </a:rPr>
              <a:t>habit-forming</a:t>
            </a:r>
            <a:r>
              <a:rPr lang="en-US" dirty="0"/>
              <a:t> time</a:t>
            </a:r>
          </a:p>
          <a:p>
            <a:pPr marL="342900" indent="-342900">
              <a:buFont typeface="Arial" charset="0"/>
              <a:buChar char="•"/>
            </a:pPr>
            <a:r>
              <a:rPr lang="en-US" dirty="0"/>
              <a:t>Thus, valuable to consumer-facing firms</a:t>
            </a:r>
          </a:p>
          <a:p>
            <a:r>
              <a:rPr lang="en-US" dirty="0"/>
              <a:t>2012:</a:t>
            </a:r>
          </a:p>
          <a:p>
            <a:pPr marL="342900" indent="-342900">
              <a:buFont typeface="Arial" charset="0"/>
              <a:buChar char="•"/>
            </a:pPr>
            <a:r>
              <a:rPr lang="en-US" dirty="0"/>
              <a:t>Target identifies 25 products and subsets thereof that are commonly bought in early pregnancy</a:t>
            </a:r>
          </a:p>
          <a:p>
            <a:pPr marL="342900" indent="-342900">
              <a:buFont typeface="Arial" charset="0"/>
              <a:buChar char="•"/>
            </a:pPr>
            <a:r>
              <a:rPr lang="en-US" dirty="0"/>
              <a:t>Uses purchase history of patrons to predict pregnancy, targets advertising for post-natal products (cribs, </a:t>
            </a:r>
            <a:r>
              <a:rPr lang="en-US" dirty="0" err="1"/>
              <a:t>etc</a:t>
            </a:r>
            <a:r>
              <a:rPr lang="en-US" dirty="0"/>
              <a:t>)</a:t>
            </a:r>
          </a:p>
          <a:p>
            <a:pPr marL="342900" indent="-342900">
              <a:buFont typeface="Arial" charset="0"/>
              <a:buChar char="•"/>
            </a:pPr>
            <a:r>
              <a:rPr lang="en-US" dirty="0"/>
              <a:t>Good: increased revenue</a:t>
            </a:r>
          </a:p>
          <a:p>
            <a:pPr marL="342900" indent="-342900">
              <a:buFont typeface="Arial" charset="0"/>
              <a:buChar char="•"/>
            </a:pPr>
            <a:r>
              <a:rPr lang="en-US" dirty="0"/>
              <a:t>Bad: this can </a:t>
            </a:r>
            <a:r>
              <a:rPr lang="en-US" dirty="0">
                <a:solidFill>
                  <a:schemeClr val="tx2"/>
                </a:solidFill>
              </a:rPr>
              <a:t>expose</a:t>
            </a:r>
            <a:r>
              <a:rPr lang="en-US" dirty="0"/>
              <a:t> pregnancies </a:t>
            </a:r>
            <a:r>
              <a:rPr lang="mr-IN" dirty="0"/>
              <a:t>–</a:t>
            </a:r>
            <a:r>
              <a:rPr lang="en-US" dirty="0"/>
              <a:t> as famously happened in Minneapolis to a high schooler</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73936" y="0"/>
            <a:ext cx="2161899" cy="2872082"/>
          </a:xfrm>
          <a:prstGeom prst="rect">
            <a:avLst/>
          </a:prstGeom>
        </p:spPr>
      </p:pic>
      <p:sp>
        <p:nvSpPr>
          <p:cNvPr id="6" name="TextBox 5"/>
          <p:cNvSpPr txBox="1"/>
          <p:nvPr/>
        </p:nvSpPr>
        <p:spPr>
          <a:xfrm>
            <a:off x="1690253" y="6501272"/>
            <a:ext cx="8586297" cy="307777"/>
          </a:xfrm>
          <a:prstGeom prst="rect">
            <a:avLst/>
          </a:prstGeom>
          <a:noFill/>
        </p:spPr>
        <p:txBody>
          <a:bodyPr wrap="square" rtlCol="0">
            <a:spAutoFit/>
          </a:bodyPr>
          <a:lstStyle/>
          <a:p>
            <a:r>
              <a:rPr lang="en-US" sz="1400" dirty="0"/>
              <a:t>http://</a:t>
            </a:r>
            <a:r>
              <a:rPr lang="en-US" sz="1400" dirty="0" err="1"/>
              <a:t>www.businessinsider.com</a:t>
            </a:r>
            <a:r>
              <a:rPr lang="en-US" sz="1400" dirty="0"/>
              <a:t>/the-incredible-story-of-how-target-exposed-a-teen-girls-pregnancy-2012-2</a:t>
            </a:r>
          </a:p>
        </p:txBody>
      </p:sp>
    </p:spTree>
    <p:extLst>
      <p:ext uri="{BB962C8B-B14F-4D97-AF65-F5344CB8AC3E}">
        <p14:creationId xmlns:p14="http://schemas.microsoft.com/office/powerpoint/2010/main" val="17371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p:txBody>
          <a:bodyPr>
            <a:normAutofit/>
          </a:bodyPr>
          <a:lstStyle/>
          <a:p>
            <a:r>
              <a:rPr lang="en-US" dirty="0"/>
              <a:t>Automated decisions of consequence</a:t>
            </a:r>
          </a:p>
        </p:txBody>
      </p:sp>
      <p:sp>
        <p:nvSpPr>
          <p:cNvPr id="195" name="Shape 195"/>
          <p:cNvSpPr>
            <a:spLocks noGrp="1"/>
          </p:cNvSpPr>
          <p:nvPr>
            <p:ph type="sldNum" sz="quarter" idx="12"/>
          </p:nvPr>
        </p:nvSpPr>
        <p:spPr/>
        <p:txBody>
          <a:bodyPr/>
          <a:lstStyle/>
          <a:p>
            <a:fld id="{86CB4B4D-7CA3-9044-876B-883B54F8677D}" type="slidenum">
              <a:rPr lang="is-IS" smtClean="0"/>
              <a:pPr/>
              <a:t>35</a:t>
            </a:fld>
            <a:endParaRPr lang="is-IS"/>
          </a:p>
        </p:txBody>
      </p:sp>
      <p:grpSp>
        <p:nvGrpSpPr>
          <p:cNvPr id="6" name="Group 5"/>
          <p:cNvGrpSpPr/>
          <p:nvPr/>
        </p:nvGrpSpPr>
        <p:grpSpPr>
          <a:xfrm>
            <a:off x="609600" y="1951939"/>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808331" y="3795093"/>
              <a:ext cx="10884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lvl="1" algn="ctr">
                <a:defRPr b="1">
                  <a:solidFill>
                    <a:srgbClr val="FF2600"/>
                  </a:solidFill>
                </a:defRPr>
              </a:pPr>
              <a:r>
                <a:rPr sz="1500">
                  <a:solidFill>
                    <a:schemeClr val="tx2"/>
                  </a:solidFill>
                </a:rPr>
                <a:t>Hiring</a:t>
              </a:r>
            </a:p>
          </p:txBody>
        </p:sp>
      </p:grpSp>
      <p:grpSp>
        <p:nvGrpSpPr>
          <p:cNvPr id="7" name="Group 6"/>
          <p:cNvGrpSpPr/>
          <p:nvPr/>
        </p:nvGrpSpPr>
        <p:grpSpPr>
          <a:xfrm>
            <a:off x="2969709" y="1617424"/>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5619603" y="1460661"/>
            <a:ext cx="1829348" cy="2474091"/>
            <a:chOff x="6514377" y="1755015"/>
            <a:chExt cx="1829348" cy="2474091"/>
          </a:xfrm>
        </p:grpSpPr>
        <p:sp>
          <p:nvSpPr>
            <p:cNvPr id="203" name="Shape 203"/>
            <p:cNvSpPr/>
            <p:nvPr/>
          </p:nvSpPr>
          <p:spPr>
            <a:xfrm>
              <a:off x="6773545" y="3695306"/>
              <a:ext cx="1086837" cy="53380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60723" y="4370431"/>
            <a:ext cx="1612824" cy="2079539"/>
          </a:xfrm>
          <a:prstGeom prst="rect">
            <a:avLst/>
          </a:prstGeom>
          <a:ln w="12700">
            <a:miter lim="400000"/>
          </a:ln>
        </p:spPr>
      </p:pic>
      <p:sp>
        <p:nvSpPr>
          <p:cNvPr id="26" name="Shape 214"/>
          <p:cNvSpPr/>
          <p:nvPr/>
        </p:nvSpPr>
        <p:spPr>
          <a:xfrm>
            <a:off x="777682" y="4521312"/>
            <a:ext cx="3188373"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752629" y="5445531"/>
            <a:ext cx="5201745"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Female cookies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4660849" y="934589"/>
            <a:ext cx="3377528" cy="48327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a:t>Byrnes 2016</a:t>
            </a:r>
            <a:r>
              <a:rPr lang="en-US" sz="1336"/>
              <a:t>,</a:t>
            </a:r>
            <a:r>
              <a:rPr sz="1336"/>
              <a:t> </a:t>
            </a:r>
            <a:endParaRPr sz="1336" dirty="0"/>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pic>
        <p:nvPicPr>
          <p:cNvPr id="4" name="Picture 3" descr="Graphical user interface, text, application&#10;&#10;Description automatically generated">
            <a:extLst>
              <a:ext uri="{FF2B5EF4-FFF2-40B4-BE49-F238E27FC236}">
                <a16:creationId xmlns:a16="http://schemas.microsoft.com/office/drawing/2014/main" id="{39834A28-1D3E-1645-9A94-FD526C94FCB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44243" y="2000354"/>
            <a:ext cx="3798754" cy="2969141"/>
          </a:xfrm>
          <a:prstGeom prst="rect">
            <a:avLst/>
          </a:prstGeom>
        </p:spPr>
      </p:pic>
    </p:spTree>
    <p:extLst>
      <p:ext uri="{BB962C8B-B14F-4D97-AF65-F5344CB8AC3E}">
        <p14:creationId xmlns:p14="http://schemas.microsoft.com/office/powerpoint/2010/main" val="1660436763"/>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36</a:t>
            </a:fld>
            <a:endParaRPr lang="is-IS"/>
          </a:p>
        </p:txBody>
      </p:sp>
      <p:sp>
        <p:nvSpPr>
          <p:cNvPr id="256" name="Shape 256"/>
          <p:cNvSpPr/>
          <p:nvPr/>
        </p:nvSpPr>
        <p:spPr>
          <a:xfrm>
            <a:off x="558232" y="545430"/>
            <a:ext cx="9187138" cy="278056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p>
            <a:r>
              <a:rPr sz="2200" dirty="0"/>
              <a:t>“</a:t>
            </a:r>
            <a:r>
              <a:rPr lang="is-IS" sz="2200" dirty="0"/>
              <a:t>…</a:t>
            </a:r>
            <a:r>
              <a:rPr sz="2200" dirty="0"/>
              <a:t> a lot remains unknown about how big data-driven decisions may or may not use factors that are proxies for race, sex, or other traits that U.S. laws generally prohibit from being used in a wide range of commercial decisions</a:t>
            </a:r>
            <a:r>
              <a:rPr lang="en-US" sz="2200" dirty="0"/>
              <a:t> </a:t>
            </a:r>
            <a:r>
              <a:rPr lang="is-IS" sz="2200" dirty="0"/>
              <a:t>…</a:t>
            </a:r>
            <a:r>
              <a:rPr sz="2200" dirty="0"/>
              <a:t> What can be done to make sure these products and services–and the companies that use them treat consumers fairly and ethically?”</a:t>
            </a:r>
          </a:p>
          <a:p>
            <a:endParaRPr sz="2200" dirty="0"/>
          </a:p>
          <a:p>
            <a:r>
              <a:rPr sz="22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42158" y="2501296"/>
            <a:ext cx="2061411" cy="2061411"/>
          </a:xfrm>
          <a:prstGeom prst="rect">
            <a:avLst/>
          </a:prstGeom>
        </p:spPr>
      </p:pic>
      <p:sp>
        <p:nvSpPr>
          <p:cNvPr id="2" name="TextBox 1">
            <a:extLst>
              <a:ext uri="{FF2B5EF4-FFF2-40B4-BE49-F238E27FC236}">
                <a16:creationId xmlns:a16="http://schemas.microsoft.com/office/drawing/2014/main" id="{D5089220-D1A9-3F4D-A16D-7C6CA62B22CE}"/>
              </a:ext>
            </a:extLst>
          </p:cNvPr>
          <p:cNvSpPr txBox="1"/>
          <p:nvPr/>
        </p:nvSpPr>
        <p:spPr>
          <a:xfrm>
            <a:off x="558232" y="4090977"/>
            <a:ext cx="8989829" cy="2462213"/>
          </a:xfrm>
          <a:prstGeom prst="rect">
            <a:avLst/>
          </a:prstGeom>
          <a:noFill/>
        </p:spPr>
        <p:txBody>
          <a:bodyPr wrap="square" rtlCol="0">
            <a:spAutoFit/>
          </a:bodyPr>
          <a:lstStyle/>
          <a:p>
            <a:r>
              <a:rPr lang="en-US" sz="2200" dirty="0"/>
              <a:t>“</a:t>
            </a:r>
            <a:r>
              <a:rPr lang="en-US" sz="2200" b="1" dirty="0"/>
              <a:t>Hold yourself accountable – or be ready for the FTC to do it for you.</a:t>
            </a:r>
            <a:r>
              <a:rPr lang="en-US" sz="2200" dirty="0"/>
              <a:t> As we’ve noted, it’s important to hold yourself accountable for your algorithm’s performance. … keep in mind that if you don’t hold yourself accountable, the FTC may do it for you.”</a:t>
            </a:r>
          </a:p>
          <a:p>
            <a:endParaRPr lang="en-US" sz="2200" dirty="0"/>
          </a:p>
          <a:p>
            <a:r>
              <a:rPr lang="en-US" sz="2200" dirty="0"/>
              <a:t>- FTC official blog post, “Aiming for truth, fairness, and equity in your company’s use of AI”, written by Elisa </a:t>
            </a:r>
            <a:r>
              <a:rPr lang="en-US" sz="2200" dirty="0" err="1"/>
              <a:t>Jillson</a:t>
            </a:r>
            <a:r>
              <a:rPr lang="en-US" sz="2200" dirty="0"/>
              <a:t> [2021]</a:t>
            </a:r>
          </a:p>
        </p:txBody>
      </p:sp>
    </p:spTree>
    <p:extLst>
      <p:ext uri="{BB962C8B-B14F-4D97-AF65-F5344CB8AC3E}">
        <p14:creationId xmlns:p14="http://schemas.microsoft.com/office/powerpoint/2010/main" val="41068297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Medals</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3" y="1460503"/>
            <a:ext cx="9001725" cy="4808043"/>
          </a:xfrm>
          <a:prstGeom prst="rect">
            <a:avLst/>
          </a:prstGeom>
        </p:spPr>
      </p:pic>
      <p:sp>
        <p:nvSpPr>
          <p:cNvPr id="10" name="TextBox 9"/>
          <p:cNvSpPr txBox="1"/>
          <p:nvPr/>
        </p:nvSpPr>
        <p:spPr>
          <a:xfrm>
            <a:off x="1732549" y="6497055"/>
            <a:ext cx="8390021" cy="307777"/>
          </a:xfrm>
          <a:prstGeom prst="rect">
            <a:avLst/>
          </a:prstGeom>
          <a:noFill/>
        </p:spPr>
        <p:txBody>
          <a:bodyPr wrap="square" rtlCol="0">
            <a:spAutoFit/>
          </a:bodyPr>
          <a:lstStyle/>
          <a:p>
            <a:r>
              <a:rPr lang="en-US" sz="1400" dirty="0"/>
              <a:t>https://</a:t>
            </a:r>
            <a:r>
              <a:rPr lang="en-US" sz="1400" dirty="0" err="1"/>
              <a:t>www.nytimes.com</a:t>
            </a:r>
            <a:r>
              <a:rPr lang="en-US" sz="1400" dirty="0"/>
              <a:t>/interactive/2016/08/08/sports/</a:t>
            </a:r>
            <a:r>
              <a:rPr lang="en-US" sz="1400" dirty="0" err="1"/>
              <a:t>olympics</a:t>
            </a:r>
            <a:r>
              <a:rPr lang="en-US" sz="1400" dirty="0"/>
              <a:t>/history-</a:t>
            </a:r>
            <a:r>
              <a:rPr lang="en-US" sz="1400" dirty="0" err="1"/>
              <a:t>olympic</a:t>
            </a:r>
            <a:r>
              <a:rPr lang="en-US" sz="1400" dirty="0"/>
              <a:t>-dominance-</a:t>
            </a:r>
            <a:r>
              <a:rPr lang="en-US" sz="1400" dirty="0" err="1"/>
              <a:t>charts.html</a:t>
            </a:r>
            <a:endParaRPr lang="en-US" sz="1400" dirty="0"/>
          </a:p>
        </p:txBody>
      </p:sp>
    </p:spTree>
    <p:extLst>
      <p:ext uri="{BB962C8B-B14F-4D97-AF65-F5344CB8AC3E}">
        <p14:creationId xmlns:p14="http://schemas.microsoft.com/office/powerpoint/2010/main" val="992663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a:t>
            </a:r>
          </a:p>
        </p:txBody>
      </p:sp>
      <p:sp>
        <p:nvSpPr>
          <p:cNvPr id="3" name="Content Placeholder 2"/>
          <p:cNvSpPr>
            <a:spLocks noGrp="1"/>
          </p:cNvSpPr>
          <p:nvPr>
            <p:ph idx="1"/>
          </p:nvPr>
        </p:nvSpPr>
        <p:spPr/>
        <p:txBody>
          <a:bodyPr/>
          <a:lstStyle/>
          <a:p>
            <a:r>
              <a:rPr lang="en-US" dirty="0"/>
              <a:t>Recommender systems: predict a user’s rating of an item</a:t>
            </a:r>
          </a:p>
          <a:p>
            <a:br>
              <a:rPr lang="en-US" dirty="0"/>
            </a:br>
            <a:br>
              <a:rPr lang="en-US" dirty="0"/>
            </a:br>
            <a:br>
              <a:rPr lang="en-US" dirty="0"/>
            </a:br>
            <a:br>
              <a:rPr lang="en-US" dirty="0"/>
            </a:br>
            <a:br>
              <a:rPr lang="en-US" dirty="0"/>
            </a:br>
            <a:br>
              <a:rPr lang="en-US" dirty="0"/>
            </a:br>
            <a:r>
              <a:rPr lang="en-US" dirty="0"/>
              <a:t>Netflix Prize: $1MM to the first team that beats our in-house engine by 10%</a:t>
            </a:r>
          </a:p>
          <a:p>
            <a:pPr marL="342900" indent="-342900">
              <a:buFont typeface="Arial" charset="0"/>
              <a:buChar char="•"/>
            </a:pPr>
            <a:r>
              <a:rPr lang="en-US" dirty="0"/>
              <a:t>Happened after about three years</a:t>
            </a:r>
          </a:p>
          <a:p>
            <a:pPr marL="342900" indent="-342900">
              <a:buFont typeface="Arial" charset="0"/>
              <a:buChar char="•"/>
            </a:pPr>
            <a:r>
              <a:rPr lang="en-US" dirty="0"/>
              <a:t>Model was </a:t>
            </a:r>
            <a:r>
              <a:rPr lang="en-US" dirty="0">
                <a:solidFill>
                  <a:schemeClr val="tx2"/>
                </a:solidFill>
              </a:rPr>
              <a:t>never used </a:t>
            </a:r>
            <a:r>
              <a:rPr lang="en-US" dirty="0"/>
              <a:t>by Netflix for a variety of reasons</a:t>
            </a:r>
          </a:p>
          <a:p>
            <a:pPr marL="800100" lvl="1" indent="-342900">
              <a:buFont typeface="Arial" charset="0"/>
              <a:buChar char="•"/>
            </a:pPr>
            <a:r>
              <a:rPr lang="en-US" dirty="0"/>
              <a:t>Out of date (DVDs vs streaming)</a:t>
            </a:r>
          </a:p>
          <a:p>
            <a:pPr marL="800100" lvl="1" indent="-342900">
              <a:buFont typeface="Arial" charset="0"/>
              <a:buChar char="•"/>
            </a:pPr>
            <a:r>
              <a:rPr lang="en-US" dirty="0"/>
              <a:t>Too complicated / not interpretable</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36494284"/>
              </p:ext>
            </p:extLst>
          </p:nvPr>
        </p:nvGraphicFramePr>
        <p:xfrm>
          <a:off x="2598293" y="2296410"/>
          <a:ext cx="6585680" cy="1483360"/>
        </p:xfrm>
        <a:graphic>
          <a:graphicData uri="http://schemas.openxmlformats.org/drawingml/2006/table">
            <a:tbl>
              <a:tblPr firstRow="1" firstCol="1">
                <a:tableStyleId>{8EC20E35-A176-4012-BC5E-935CFFF8708E}</a:tableStyleId>
              </a:tblPr>
              <a:tblGrid>
                <a:gridCol w="1317136">
                  <a:extLst>
                    <a:ext uri="{9D8B030D-6E8A-4147-A177-3AD203B41FA5}">
                      <a16:colId xmlns:a16="http://schemas.microsoft.com/office/drawing/2014/main" val="20000"/>
                    </a:ext>
                  </a:extLst>
                </a:gridCol>
                <a:gridCol w="1317136">
                  <a:extLst>
                    <a:ext uri="{9D8B030D-6E8A-4147-A177-3AD203B41FA5}">
                      <a16:colId xmlns:a16="http://schemas.microsoft.com/office/drawing/2014/main" val="20001"/>
                    </a:ext>
                  </a:extLst>
                </a:gridCol>
                <a:gridCol w="1317136">
                  <a:extLst>
                    <a:ext uri="{9D8B030D-6E8A-4147-A177-3AD203B41FA5}">
                      <a16:colId xmlns:a16="http://schemas.microsoft.com/office/drawing/2014/main" val="20002"/>
                    </a:ext>
                  </a:extLst>
                </a:gridCol>
                <a:gridCol w="1317136">
                  <a:extLst>
                    <a:ext uri="{9D8B030D-6E8A-4147-A177-3AD203B41FA5}">
                      <a16:colId xmlns:a16="http://schemas.microsoft.com/office/drawing/2014/main" val="20003"/>
                    </a:ext>
                  </a:extLst>
                </a:gridCol>
                <a:gridCol w="131713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Twilight</a:t>
                      </a:r>
                    </a:p>
                  </a:txBody>
                  <a:tcPr/>
                </a:tc>
                <a:tc>
                  <a:txBody>
                    <a:bodyPr/>
                    <a:lstStyle/>
                    <a:p>
                      <a:pPr algn="ctr"/>
                      <a:r>
                        <a:rPr lang="en-US" dirty="0"/>
                        <a:t>Wall-E</a:t>
                      </a:r>
                    </a:p>
                  </a:txBody>
                  <a:tcPr/>
                </a:tc>
                <a:tc>
                  <a:txBody>
                    <a:bodyPr/>
                    <a:lstStyle/>
                    <a:p>
                      <a:pPr algn="ctr"/>
                      <a:r>
                        <a:rPr lang="en-US" dirty="0"/>
                        <a:t>Twilight II</a:t>
                      </a:r>
                    </a:p>
                  </a:txBody>
                  <a:tcPr/>
                </a:tc>
                <a:tc>
                  <a:txBody>
                    <a:bodyPr/>
                    <a:lstStyle/>
                    <a:p>
                      <a:pPr algn="ctr"/>
                      <a:r>
                        <a:rPr lang="en-US" dirty="0"/>
                        <a:t>Furious 7</a:t>
                      </a:r>
                    </a:p>
                  </a:txBody>
                  <a:tcPr/>
                </a:tc>
                <a:extLst>
                  <a:ext uri="{0D108BD9-81ED-4DB2-BD59-A6C34878D82A}">
                    <a16:rowId xmlns:a16="http://schemas.microsoft.com/office/drawing/2014/main" val="10000"/>
                  </a:ext>
                </a:extLst>
              </a:tr>
              <a:tr h="370840">
                <a:tc>
                  <a:txBody>
                    <a:bodyPr/>
                    <a:lstStyle/>
                    <a:p>
                      <a:r>
                        <a:rPr lang="en-US" dirty="0"/>
                        <a:t>User 1</a:t>
                      </a:r>
                    </a:p>
                  </a:txBody>
                  <a:tcPr/>
                </a:tc>
                <a:tc>
                  <a:txBody>
                    <a:bodyPr/>
                    <a:lstStyle/>
                    <a:p>
                      <a:r>
                        <a:rPr lang="en-US" dirty="0"/>
                        <a:t>+1</a:t>
                      </a:r>
                      <a:endParaRPr lang="en-US" dirty="0">
                        <a:solidFill>
                          <a:srgbClr val="00B0F0"/>
                        </a:solidFill>
                      </a:endParaRP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User 2</a:t>
                      </a:r>
                    </a:p>
                  </a:txBody>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User 3</a:t>
                      </a:r>
                    </a:p>
                  </a:txBody>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extLst>
                  <a:ext uri="{0D108BD9-81ED-4DB2-BD59-A6C34878D82A}">
                    <a16:rowId xmlns:a16="http://schemas.microsoft.com/office/drawing/2014/main" val="10003"/>
                  </a:ext>
                </a:extLst>
              </a:tr>
            </a:tbl>
          </a:graphicData>
        </a:graphic>
      </p:graphicFrame>
      <p:pic>
        <p:nvPicPr>
          <p:cNvPr id="9218" name="Picture 2" descr="Netflix Subscription for IPU rooms – Donate to Jersey Hospice Care">
            <a:extLst>
              <a:ext uri="{FF2B5EF4-FFF2-40B4-BE49-F238E27FC236}">
                <a16:creationId xmlns:a16="http://schemas.microsoft.com/office/drawing/2014/main" id="{F5368BC0-F7CD-1E4E-9467-5FC5E00A3C9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grpSp>
        <p:nvGrpSpPr>
          <p:cNvPr id="11" name="Group 10"/>
          <p:cNvGrpSpPr/>
          <p:nvPr/>
        </p:nvGrpSpPr>
        <p:grpSpPr>
          <a:xfrm>
            <a:off x="2325790" y="2053649"/>
            <a:ext cx="5039931" cy="4589114"/>
            <a:chOff x="801787" y="1873769"/>
            <a:chExt cx="5039931" cy="4589114"/>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341" y="1873769"/>
              <a:ext cx="4701377" cy="4250560"/>
            </a:xfrm>
            <a:prstGeom prst="rect">
              <a:avLst/>
            </a:prstGeom>
          </p:spPr>
        </p:pic>
        <p:sp>
          <p:nvSpPr>
            <p:cNvPr id="6" name="TextBox 5"/>
            <p:cNvSpPr txBox="1"/>
            <p:nvPr/>
          </p:nvSpPr>
          <p:spPr>
            <a:xfrm>
              <a:off x="1140341" y="6124329"/>
              <a:ext cx="4701377" cy="338554"/>
            </a:xfrm>
            <a:prstGeom prst="rect">
              <a:avLst/>
            </a:prstGeom>
            <a:noFill/>
          </p:spPr>
          <p:txBody>
            <a:bodyPr wrap="square" rtlCol="0">
              <a:spAutoFit/>
            </a:bodyPr>
            <a:lstStyle/>
            <a:p>
              <a:pPr algn="ctr"/>
              <a:r>
                <a:rPr lang="en-US" sz="1600" dirty="0"/>
                <a:t>Latent factor 2</a:t>
              </a:r>
            </a:p>
          </p:txBody>
        </p:sp>
        <p:sp>
          <p:nvSpPr>
            <p:cNvPr id="7" name="TextBox 6"/>
            <p:cNvSpPr txBox="1"/>
            <p:nvPr/>
          </p:nvSpPr>
          <p:spPr>
            <a:xfrm rot="16200000">
              <a:off x="-1154216" y="3829772"/>
              <a:ext cx="4250562" cy="338555"/>
            </a:xfrm>
            <a:prstGeom prst="rect">
              <a:avLst/>
            </a:prstGeom>
            <a:noFill/>
          </p:spPr>
          <p:txBody>
            <a:bodyPr wrap="square" rtlCol="0">
              <a:spAutoFit/>
            </a:bodyPr>
            <a:lstStyle/>
            <a:p>
              <a:pPr algn="ctr"/>
              <a:r>
                <a:rPr lang="en-US" sz="1600" dirty="0"/>
                <a:t>Latent factor 1</a:t>
              </a:r>
            </a:p>
          </p:txBody>
        </p:sp>
      </p:grpSp>
      <p:sp>
        <p:nvSpPr>
          <p:cNvPr id="8" name="TextBox 7"/>
          <p:cNvSpPr txBox="1"/>
          <p:nvPr/>
        </p:nvSpPr>
        <p:spPr>
          <a:xfrm>
            <a:off x="1494019" y="6552827"/>
            <a:ext cx="4586990" cy="307777"/>
          </a:xfrm>
          <a:prstGeom prst="rect">
            <a:avLst/>
          </a:prstGeom>
          <a:noFill/>
        </p:spPr>
        <p:txBody>
          <a:bodyPr wrap="square" rtlCol="0">
            <a:spAutoFit/>
          </a:bodyPr>
          <a:lstStyle/>
          <a:p>
            <a:r>
              <a:rPr lang="en-US" sz="1400" i="1" dirty="0">
                <a:solidFill>
                  <a:schemeClr val="bg1">
                    <a:lumMod val="50000"/>
                  </a:schemeClr>
                </a:solidFill>
              </a:rPr>
              <a:t>Image courtesy of Christopher </a:t>
            </a:r>
            <a:r>
              <a:rPr lang="en-US" sz="1400" i="1" dirty="0" err="1">
                <a:solidFill>
                  <a:schemeClr val="bg1">
                    <a:lumMod val="50000"/>
                  </a:schemeClr>
                </a:solidFill>
              </a:rPr>
              <a:t>Volinsky</a:t>
            </a:r>
            <a:endParaRPr lang="en-US" sz="1400" i="1" dirty="0">
              <a:solidFill>
                <a:schemeClr val="bg1">
                  <a:lumMod val="50000"/>
                </a:schemeClr>
              </a:solidFill>
            </a:endParaRPr>
          </a:p>
        </p:txBody>
      </p:sp>
      <p:sp>
        <p:nvSpPr>
          <p:cNvPr id="10" name="Rounded Rectangle 9"/>
          <p:cNvSpPr/>
          <p:nvPr/>
        </p:nvSpPr>
        <p:spPr>
          <a:xfrm>
            <a:off x="7472417" y="2962392"/>
            <a:ext cx="2844201"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Latent factors model:</a:t>
            </a:r>
          </a:p>
          <a:p>
            <a:endParaRPr lang="en-US" dirty="0"/>
          </a:p>
          <a:p>
            <a:r>
              <a:rPr lang="en-US" dirty="0"/>
              <a:t>Identify factors with max discrimination between movies</a:t>
            </a:r>
          </a:p>
        </p:txBody>
      </p:sp>
      <p:grpSp>
        <p:nvGrpSpPr>
          <p:cNvPr id="16" name="Group 15"/>
          <p:cNvGrpSpPr/>
          <p:nvPr/>
        </p:nvGrpSpPr>
        <p:grpSpPr>
          <a:xfrm>
            <a:off x="2153590" y="1524318"/>
            <a:ext cx="6158459" cy="529328"/>
            <a:chOff x="629587" y="1524318"/>
            <a:chExt cx="6158459" cy="529328"/>
          </a:xfrm>
        </p:grpSpPr>
        <p:sp>
          <p:nvSpPr>
            <p:cNvPr id="12" name="Rounded Rectangle 11"/>
            <p:cNvSpPr/>
            <p:nvPr/>
          </p:nvSpPr>
          <p:spPr>
            <a:xfrm>
              <a:off x="629587"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Frat/Gross-Out Comedy</a:t>
              </a:r>
            </a:p>
          </p:txBody>
        </p:sp>
        <p:sp>
          <p:nvSpPr>
            <p:cNvPr id="13" name="Rounded Rectangle 12"/>
            <p:cNvSpPr/>
            <p:nvPr/>
          </p:nvSpPr>
          <p:spPr>
            <a:xfrm>
              <a:off x="4064833"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Critically-Acclaimed/Strong Female Lead</a:t>
              </a:r>
            </a:p>
          </p:txBody>
        </p:sp>
        <p:cxnSp>
          <p:nvCxnSpPr>
            <p:cNvPr id="15" name="Straight Arrow Connector 14"/>
            <p:cNvCxnSpPr>
              <a:stCxn id="12" idx="3"/>
              <a:endCxn id="13" idx="1"/>
            </p:cNvCxnSpPr>
            <p:nvPr/>
          </p:nvCxnSpPr>
          <p:spPr>
            <a:xfrm>
              <a:off x="3352800" y="1788982"/>
              <a:ext cx="71203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a:off x="1613942" y="2398429"/>
            <a:ext cx="809468" cy="3440825"/>
            <a:chOff x="89942" y="2398426"/>
            <a:chExt cx="809468" cy="3440825"/>
          </a:xfrm>
        </p:grpSpPr>
        <p:sp>
          <p:nvSpPr>
            <p:cNvPr id="17" name="Rounded Rectangle 16"/>
            <p:cNvSpPr/>
            <p:nvPr/>
          </p:nvSpPr>
          <p:spPr>
            <a:xfrm>
              <a:off x="89942" y="23984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Artsy</a:t>
              </a:r>
            </a:p>
          </p:txBody>
        </p:sp>
        <p:sp>
          <p:nvSpPr>
            <p:cNvPr id="19" name="Rounded Rectangle 18"/>
            <p:cNvSpPr/>
            <p:nvPr/>
          </p:nvSpPr>
          <p:spPr>
            <a:xfrm>
              <a:off x="89942" y="54195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BB</a:t>
              </a:r>
            </a:p>
          </p:txBody>
        </p:sp>
        <p:cxnSp>
          <p:nvCxnSpPr>
            <p:cNvPr id="21" name="Straight Arrow Connector 20"/>
            <p:cNvCxnSpPr>
              <a:stCxn id="17" idx="2"/>
              <a:endCxn id="19" idx="0"/>
            </p:cNvCxnSpPr>
            <p:nvPr/>
          </p:nvCxnSpPr>
          <p:spPr>
            <a:xfrm>
              <a:off x="494676" y="2818151"/>
              <a:ext cx="0" cy="26013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pic>
        <p:nvPicPr>
          <p:cNvPr id="18" name="Picture 2" descr="Netflix Subscription for IPU rooms – Donate to Jersey Hospice Care">
            <a:extLst>
              <a:ext uri="{FF2B5EF4-FFF2-40B4-BE49-F238E27FC236}">
                <a16:creationId xmlns:a16="http://schemas.microsoft.com/office/drawing/2014/main" id="{A2965B10-C28A-EB48-B090-47AD25AE7F1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5" name="Picture 4"/>
          <p:cNvPicPr>
            <a:picLocks noChangeAspect="1"/>
          </p:cNvPicPr>
          <p:nvPr/>
        </p:nvPicPr>
        <p:blipFill>
          <a:blip r:embed="rId2"/>
          <a:stretch>
            <a:fillRect/>
          </a:stretch>
        </p:blipFill>
        <p:spPr>
          <a:xfrm>
            <a:off x="2995589" y="143662"/>
            <a:ext cx="6200822" cy="5918966"/>
          </a:xfrm>
          <a:prstGeom prst="rect">
            <a:avLst/>
          </a:prstGeom>
        </p:spPr>
      </p:pic>
      <p:sp>
        <p:nvSpPr>
          <p:cNvPr id="8" name="TextBox 7"/>
          <p:cNvSpPr txBox="1"/>
          <p:nvPr/>
        </p:nvSpPr>
        <p:spPr>
          <a:xfrm>
            <a:off x="2042163" y="6068007"/>
            <a:ext cx="8052435" cy="646331"/>
          </a:xfrm>
          <a:prstGeom prst="rect">
            <a:avLst/>
          </a:prstGeom>
          <a:noFill/>
        </p:spPr>
        <p:txBody>
          <a:bodyPr wrap="square" rtlCol="0">
            <a:spAutoFit/>
          </a:bodyPr>
          <a:lstStyle/>
          <a:p>
            <a:pPr algn="ctr"/>
            <a:r>
              <a:rPr lang="en-US" dirty="0"/>
              <a:t>Drew Conway</a:t>
            </a:r>
          </a:p>
          <a:p>
            <a:pPr algn="ctr"/>
            <a:r>
              <a:rPr lang="en-US" dirty="0"/>
              <a:t>CEO, Alluvium (analytics company)</a:t>
            </a:r>
          </a:p>
        </p:txBody>
      </p:sp>
    </p:spTree>
    <p:extLst>
      <p:ext uri="{BB962C8B-B14F-4D97-AF65-F5344CB8AC3E}">
        <p14:creationId xmlns:p14="http://schemas.microsoft.com/office/powerpoint/2010/main" val="1717106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III</a:t>
            </a:r>
          </a:p>
        </p:txBody>
      </p:sp>
      <p:sp>
        <p:nvSpPr>
          <p:cNvPr id="3" name="Content Placeholder 2"/>
          <p:cNvSpPr>
            <a:spLocks noGrp="1"/>
          </p:cNvSpPr>
          <p:nvPr>
            <p:ph idx="1"/>
          </p:nvPr>
        </p:nvSpPr>
        <p:spPr/>
        <p:txBody>
          <a:bodyPr/>
          <a:lstStyle/>
          <a:p>
            <a:r>
              <a:rPr lang="en-US" dirty="0"/>
              <a:t>Netflix initially planned a follow-up competition</a:t>
            </a:r>
          </a:p>
          <a:p>
            <a:r>
              <a:rPr lang="en-US" dirty="0"/>
              <a:t>In 2007, UT Austin managed to </a:t>
            </a:r>
            <a:r>
              <a:rPr lang="en-US" dirty="0" err="1"/>
              <a:t>deanonymize</a:t>
            </a:r>
            <a:r>
              <a:rPr lang="en-US" dirty="0"/>
              <a:t> portions of the original released (anonymized) Netflix dataset:</a:t>
            </a:r>
          </a:p>
          <a:p>
            <a:pPr marL="342900" indent="-342900">
              <a:buFont typeface="Arial" charset="0"/>
              <a:buChar char="•"/>
            </a:pPr>
            <a:r>
              <a:rPr lang="en-US" dirty="0"/>
              <a:t>????????????</a:t>
            </a:r>
          </a:p>
          <a:p>
            <a:pPr marL="342900" indent="-342900">
              <a:buFont typeface="Arial" charset="0"/>
              <a:buChar char="•"/>
            </a:pPr>
            <a:r>
              <a:rPr lang="en-US" dirty="0"/>
              <a:t>Matched rating against those made publicly on IMDb</a:t>
            </a:r>
          </a:p>
          <a:p>
            <a:r>
              <a:rPr lang="en-US" dirty="0"/>
              <a:t>Why could this be bad?</a:t>
            </a:r>
          </a:p>
          <a:p>
            <a:r>
              <a:rPr lang="en-US" dirty="0"/>
              <a:t>2009—2010, four Netflix users filed a class-action lawsuit against Netflix over</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pic>
        <p:nvPicPr>
          <p:cNvPr id="5" name="Picture 2" descr="Netflix Subscription for IPU rooms – Donate to Jersey Hospice Care">
            <a:extLst>
              <a:ext uri="{FF2B5EF4-FFF2-40B4-BE49-F238E27FC236}">
                <a16:creationId xmlns:a16="http://schemas.microsoft.com/office/drawing/2014/main" id="{74EEFD41-0C68-C84F-9E61-EC76173FD52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9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MoneyBall</a:t>
            </a:r>
            <a:endParaRPr lang="en-US" dirty="0"/>
          </a:p>
        </p:txBody>
      </p:sp>
      <p:sp>
        <p:nvSpPr>
          <p:cNvPr id="3" name="Content Placeholder 2"/>
          <p:cNvSpPr>
            <a:spLocks noGrp="1"/>
          </p:cNvSpPr>
          <p:nvPr>
            <p:ph idx="1"/>
          </p:nvPr>
        </p:nvSpPr>
        <p:spPr>
          <a:xfrm>
            <a:off x="609600" y="1752602"/>
            <a:ext cx="4661402" cy="4373563"/>
          </a:xfrm>
        </p:spPr>
        <p:txBody>
          <a:bodyPr>
            <a:normAutofit fontScale="92500" lnSpcReduction="10000"/>
          </a:bodyPr>
          <a:lstStyle/>
          <a:p>
            <a:r>
              <a:rPr lang="en-US" dirty="0"/>
              <a:t>Baseball teams drafted rookie players primarily based on human scouts’ opinions of their talents</a:t>
            </a:r>
          </a:p>
          <a:p>
            <a:r>
              <a:rPr lang="en-US" dirty="0">
                <a:solidFill>
                  <a:schemeClr val="tx2"/>
                </a:solidFill>
              </a:rPr>
              <a:t>Paul </a:t>
            </a:r>
            <a:r>
              <a:rPr lang="en-US" dirty="0" err="1">
                <a:solidFill>
                  <a:schemeClr val="tx2"/>
                </a:solidFill>
              </a:rPr>
              <a:t>DePodesta</a:t>
            </a:r>
            <a:r>
              <a:rPr lang="en-US" dirty="0"/>
              <a:t>, data scientist </a:t>
            </a:r>
            <a:r>
              <a:rPr lang="en-US" i="1" dirty="0"/>
              <a:t>du jour</a:t>
            </a:r>
            <a:r>
              <a:rPr lang="en-US" dirty="0"/>
              <a:t>, convinces the {bad, poor} Oakland Athletics to use a </a:t>
            </a:r>
            <a:r>
              <a:rPr lang="en-US" dirty="0">
                <a:solidFill>
                  <a:schemeClr val="tx2"/>
                </a:solidFill>
              </a:rPr>
              <a:t>quantitative</a:t>
            </a:r>
            <a:r>
              <a:rPr lang="en-US" dirty="0"/>
              <a:t> aka sabermetric approach to hiring</a:t>
            </a:r>
            <a:br>
              <a:rPr lang="en-US" dirty="0"/>
            </a:br>
            <a:endParaRPr lang="en-US" dirty="0"/>
          </a:p>
          <a:p>
            <a:r>
              <a:rPr lang="en-US" sz="1600" dirty="0"/>
              <a:t>(Spoiler: Red Sox offer Brand a job, he says no, they take a sabermetric approach and win the World Series.)</a:t>
            </a:r>
          </a:p>
          <a:p>
            <a:endParaRPr lang="en-US" sz="1600" dirty="0"/>
          </a:p>
          <a:p>
            <a:r>
              <a:rPr lang="en-US" sz="1600" dirty="0"/>
              <a:t>(Spoiler #2: </a:t>
            </a:r>
            <a:r>
              <a:rPr lang="en-US" sz="1600" dirty="0" err="1"/>
              <a:t>DePodesta</a:t>
            </a:r>
            <a:r>
              <a:rPr lang="en-US" sz="1600" dirty="0"/>
              <a:t> is now Chief Strategy Officer for the Browns, and they extended his contract in 2021, so we’ll see what happens!)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6914" y="2263710"/>
            <a:ext cx="4661402" cy="45752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13919" y="152718"/>
            <a:ext cx="1807392" cy="2036902"/>
          </a:xfrm>
          <a:prstGeom prst="rect">
            <a:avLst/>
          </a:prstGeom>
        </p:spPr>
      </p:pic>
    </p:spTree>
    <p:extLst>
      <p:ext uri="{BB962C8B-B14F-4D97-AF65-F5344CB8AC3E}">
        <p14:creationId xmlns:p14="http://schemas.microsoft.com/office/powerpoint/2010/main" val="45423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01903" y="0"/>
            <a:ext cx="7170743" cy="6858000"/>
          </a:xfrm>
          <a:prstGeom prst="rect">
            <a:avLst/>
          </a:prstGeom>
        </p:spPr>
      </p:pic>
      <p:sp>
        <p:nvSpPr>
          <p:cNvPr id="8" name="TextBox 7"/>
          <p:cNvSpPr txBox="1"/>
          <p:nvPr/>
        </p:nvSpPr>
        <p:spPr>
          <a:xfrm>
            <a:off x="7243635" y="6289810"/>
            <a:ext cx="3043003" cy="523220"/>
          </a:xfrm>
          <a:prstGeom prst="rect">
            <a:avLst/>
          </a:prstGeom>
          <a:noFill/>
        </p:spPr>
        <p:txBody>
          <a:bodyPr wrap="square" rtlCol="0">
            <a:spAutoFit/>
          </a:bodyPr>
          <a:lstStyle/>
          <a:p>
            <a:r>
              <a:rPr lang="en-US" sz="1400" dirty="0"/>
              <a:t>http://</a:t>
            </a:r>
            <a:r>
              <a:rPr lang="en-US" sz="1400" dirty="0" err="1"/>
              <a:t>www.businessinsider.com</a:t>
            </a:r>
            <a:r>
              <a:rPr lang="en-US" sz="1400" dirty="0"/>
              <a:t>/best-jobs-in-america-in-2017-2017-1/</a:t>
            </a:r>
          </a:p>
        </p:txBody>
      </p:sp>
    </p:spTree>
    <p:extLst>
      <p:ext uri="{BB962C8B-B14F-4D97-AF65-F5344CB8AC3E}">
        <p14:creationId xmlns:p14="http://schemas.microsoft.com/office/powerpoint/2010/main" val="380405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For Today</a:t>
            </a:r>
          </a:p>
        </p:txBody>
      </p:sp>
      <p:sp>
        <p:nvSpPr>
          <p:cNvPr id="3" name="Content Placeholder 2"/>
          <p:cNvSpPr>
            <a:spLocks noGrp="1"/>
          </p:cNvSpPr>
          <p:nvPr>
            <p:ph idx="1"/>
          </p:nvPr>
        </p:nvSpPr>
        <p:spPr/>
        <p:txBody>
          <a:bodyPr>
            <a:normAutofit fontScale="92500" lnSpcReduction="20000"/>
          </a:bodyPr>
          <a:lstStyle/>
          <a:p>
            <a:r>
              <a:rPr lang="en-US" dirty="0"/>
              <a:t>Register on Piazza using your UMD address:</a:t>
            </a:r>
          </a:p>
          <a:p>
            <a:pPr algn="ct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/fall2021/cmsc320</a:t>
            </a:r>
            <a:br>
              <a:rPr lang="en-US" b="0" dirty="0">
                <a:latin typeface="Helvetica Neue" charset="0"/>
              </a:rPr>
            </a:br>
            <a:endParaRPr lang="en-US" dirty="0"/>
          </a:p>
          <a:p>
            <a:r>
              <a:rPr lang="en-US" dirty="0"/>
              <a:t>Please get in touch with me if you’re unsure of whether or not you’re at the right {programming, math} level for this course:</a:t>
            </a:r>
          </a:p>
          <a:p>
            <a:pPr marL="342900" indent="-342900">
              <a:buFont typeface="Arial" charset="0"/>
              <a:buChar char="•"/>
            </a:pPr>
            <a:r>
              <a:rPr lang="en-US" b="0" dirty="0"/>
              <a:t>My guess is that you are!</a:t>
            </a:r>
          </a:p>
          <a:p>
            <a:pPr marL="342900" indent="-342900">
              <a:buFont typeface="Arial" charset="0"/>
              <a:buChar char="•"/>
            </a:pPr>
            <a:r>
              <a:rPr lang="en-US" b="0" dirty="0"/>
              <a:t>This is a young class, so we’re quite flexible</a:t>
            </a:r>
          </a:p>
          <a:p>
            <a:endParaRPr lang="en-US" b="0" dirty="0"/>
          </a:p>
          <a:p>
            <a:r>
              <a:rPr lang="en-US" dirty="0"/>
              <a:t>Tonight, read about Docker &amp; </a:t>
            </a:r>
            <a:r>
              <a:rPr lang="en-US" dirty="0" err="1"/>
              <a:t>Jupyter</a:t>
            </a:r>
            <a:r>
              <a:rPr lang="en-US" dirty="0"/>
              <a:t>!</a:t>
            </a:r>
          </a:p>
          <a:p>
            <a:pPr marL="342900" indent="-342900">
              <a:buFont typeface="Arial" charset="0"/>
              <a:buChar char="•"/>
            </a:pPr>
            <a:r>
              <a:rPr lang="en-US" b="0" dirty="0"/>
              <a:t>Works on *nix, OSX, Windows</a:t>
            </a:r>
          </a:p>
          <a:p>
            <a:pPr marL="342900" indent="-342900">
              <a:buFont typeface="Arial" charset="0"/>
              <a:buChar char="•"/>
            </a:pPr>
            <a:r>
              <a:rPr lang="en-US" b="0" dirty="0">
                <a:hlinkClick r:id="rId2"/>
              </a:rPr>
              <a:t>https://www.docker.com/</a:t>
            </a:r>
            <a:endParaRPr lang="en-US" b="0" dirty="0"/>
          </a:p>
          <a:p>
            <a:pPr marL="342900" indent="-342900">
              <a:buFont typeface="Arial" charset="0"/>
              <a:buChar char="•"/>
            </a:pPr>
            <a:r>
              <a:rPr lang="en-US" b="0" dirty="0"/>
              <a:t>(We’ll post a small project shortly.)</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6" name="Picture 5"/>
          <p:cNvPicPr>
            <a:picLocks noChangeAspect="1"/>
          </p:cNvPicPr>
          <p:nvPr/>
        </p:nvPicPr>
        <p:blipFill>
          <a:blip r:embed="rId3"/>
          <a:stretch>
            <a:fillRect/>
          </a:stretch>
        </p:blipFill>
        <p:spPr>
          <a:xfrm>
            <a:off x="6950442" y="3955530"/>
            <a:ext cx="3023459" cy="2544999"/>
          </a:xfrm>
          <a:prstGeom prst="rect">
            <a:avLst/>
          </a:prstGeom>
        </p:spPr>
      </p:pic>
    </p:spTree>
    <p:extLst>
      <p:ext uri="{BB962C8B-B14F-4D97-AF65-F5344CB8AC3E}">
        <p14:creationId xmlns:p14="http://schemas.microsoft.com/office/powerpoint/2010/main" val="13546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614836"/>
            <a:ext cx="8989454" cy="1648496"/>
          </a:xfrm>
        </p:spPr>
        <p:txBody>
          <a:bodyPr>
            <a:normAutofit/>
          </a:bodyPr>
          <a:lstStyle/>
          <a:p>
            <a:pPr algn="ctr"/>
            <a:r>
              <a:rPr lang="en-US" sz="2400" i="1" dirty="0">
                <a:solidFill>
                  <a:schemeClr val="bg1">
                    <a:lumMod val="50000"/>
                  </a:schemeClr>
                </a:solidFill>
              </a:rPr>
              <a:t>Next Class:</a:t>
            </a:r>
            <a:br>
              <a:rPr lang="en-US" dirty="0"/>
            </a:br>
            <a:r>
              <a:rPr lang="en-US" dirty="0"/>
              <a:t>Scraping Data With Python</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44</a:t>
            </a:fld>
            <a:endParaRPr lang="en-US"/>
          </a:p>
        </p:txBody>
      </p:sp>
      <p:pic>
        <p:nvPicPr>
          <p:cNvPr id="6" name="Picture 5"/>
          <p:cNvPicPr>
            <a:picLocks noChangeAspect="1"/>
          </p:cNvPicPr>
          <p:nvPr/>
        </p:nvPicPr>
        <p:blipFill>
          <a:blip r:embed="rId3"/>
          <a:stretch>
            <a:fillRect/>
          </a:stretch>
        </p:blipFill>
        <p:spPr>
          <a:xfrm>
            <a:off x="3315499" y="4668920"/>
            <a:ext cx="5406461" cy="1826142"/>
          </a:xfrm>
          <a:prstGeom prst="rect">
            <a:avLst/>
          </a:prstGeom>
        </p:spPr>
      </p:pic>
      <p:pic>
        <p:nvPicPr>
          <p:cNvPr id="3" name="Picture 2"/>
          <p:cNvPicPr>
            <a:picLocks noChangeAspect="1"/>
          </p:cNvPicPr>
          <p:nvPr/>
        </p:nvPicPr>
        <p:blipFill>
          <a:blip r:embed="rId4"/>
          <a:stretch>
            <a:fillRect/>
          </a:stretch>
        </p:blipFill>
        <p:spPr>
          <a:xfrm>
            <a:off x="3937416" y="418966"/>
            <a:ext cx="4168898" cy="2607671"/>
          </a:xfrm>
          <a:prstGeom prst="rect">
            <a:avLst/>
          </a:prstGeom>
        </p:spPr>
      </p:pic>
    </p:spTree>
    <p:extLst>
      <p:ext uri="{BB962C8B-B14F-4D97-AF65-F5344CB8AC3E}">
        <p14:creationId xmlns:p14="http://schemas.microsoft.com/office/powerpoint/2010/main" val="11693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definitions</a:t>
            </a:r>
            <a:endParaRPr lang="en-US" dirty="0"/>
          </a:p>
        </p:txBody>
      </p:sp>
      <p:sp>
        <p:nvSpPr>
          <p:cNvPr id="3" name="Content Placeholder 2"/>
          <p:cNvSpPr>
            <a:spLocks noGrp="1"/>
          </p:cNvSpPr>
          <p:nvPr>
            <p:ph idx="1"/>
          </p:nvPr>
        </p:nvSpPr>
        <p:spPr>
          <a:xfrm>
            <a:off x="609600" y="1752603"/>
            <a:ext cx="5045825" cy="4373563"/>
          </a:xfrm>
        </p:spPr>
        <p:txBody>
          <a:bodyPr/>
          <a:lstStyle/>
          <a:p>
            <a:r>
              <a:rPr lang="en-US" dirty="0">
                <a:solidFill>
                  <a:schemeClr val="tx2"/>
                </a:solidFill>
              </a:rPr>
              <a:t>Broad</a:t>
            </a:r>
            <a:r>
              <a:rPr lang="en-US" dirty="0"/>
              <a:t>: necessarily </a:t>
            </a:r>
            <a:r>
              <a:rPr lang="en-US" dirty="0">
                <a:solidFill>
                  <a:schemeClr val="tx2"/>
                </a:solidFill>
              </a:rPr>
              <a:t>larger</a:t>
            </a:r>
            <a:r>
              <a:rPr lang="en-US" dirty="0"/>
              <a:t> than a single discipline</a:t>
            </a:r>
            <a:br>
              <a:rPr lang="en-US" dirty="0"/>
            </a:br>
            <a:endParaRPr lang="en-US" dirty="0"/>
          </a:p>
          <a:p>
            <a:r>
              <a:rPr lang="en-US" dirty="0">
                <a:solidFill>
                  <a:schemeClr val="tx2"/>
                </a:solidFill>
              </a:rPr>
              <a:t>Interdisciplinary</a:t>
            </a:r>
            <a:r>
              <a:rPr lang="en-US" dirty="0"/>
              <a:t>: statistics, computer science, operations research, statistical and machine learning, data warehousing, visualization, mathematics, information science, </a:t>
            </a:r>
            <a:r>
              <a:rPr lang="mr-IN" dirty="0"/>
              <a:t>…</a:t>
            </a:r>
            <a:endParaRPr lang="en-US" dirty="0"/>
          </a:p>
          <a:p>
            <a:br>
              <a:rPr lang="en-US" dirty="0"/>
            </a:br>
            <a:r>
              <a:rPr lang="en-US" dirty="0">
                <a:solidFill>
                  <a:schemeClr val="tx2"/>
                </a:solidFill>
              </a:rPr>
              <a:t>Insight-focused</a:t>
            </a:r>
            <a:r>
              <a:rPr lang="en-US" dirty="0"/>
              <a:t>: grounded in the desire to find insights in data and leverage them to inform decision making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grpSp>
        <p:nvGrpSpPr>
          <p:cNvPr id="7" name="Group 6"/>
          <p:cNvGrpSpPr/>
          <p:nvPr/>
        </p:nvGrpSpPr>
        <p:grpSpPr>
          <a:xfrm>
            <a:off x="6987746" y="1323022"/>
            <a:ext cx="3971099" cy="4429577"/>
            <a:chOff x="5552900" y="1876709"/>
            <a:chExt cx="3292420" cy="3672542"/>
          </a:xfrm>
        </p:grpSpPr>
        <p:pic>
          <p:nvPicPr>
            <p:cNvPr id="5" name="Picture 4"/>
            <p:cNvPicPr>
              <a:picLocks noChangeAspect="1"/>
            </p:cNvPicPr>
            <p:nvPr/>
          </p:nvPicPr>
          <p:blipFill>
            <a:blip r:embed="rId2"/>
            <a:stretch>
              <a:fillRect/>
            </a:stretch>
          </p:blipFill>
          <p:spPr>
            <a:xfrm>
              <a:off x="5552901" y="1876709"/>
              <a:ext cx="3292419" cy="3224533"/>
            </a:xfrm>
            <a:prstGeom prst="rect">
              <a:avLst/>
            </a:prstGeom>
          </p:spPr>
        </p:pic>
        <p:sp>
          <p:nvSpPr>
            <p:cNvPr id="6" name="TextBox 5"/>
            <p:cNvSpPr txBox="1"/>
            <p:nvPr/>
          </p:nvSpPr>
          <p:spPr>
            <a:xfrm>
              <a:off x="5552900" y="5210697"/>
              <a:ext cx="3292419" cy="338554"/>
            </a:xfrm>
            <a:prstGeom prst="rect">
              <a:avLst/>
            </a:prstGeom>
            <a:noFill/>
          </p:spPr>
          <p:txBody>
            <a:bodyPr wrap="square" rtlCol="0">
              <a:spAutoFit/>
            </a:bodyPr>
            <a:lstStyle/>
            <a:p>
              <a:pPr algn="ctr"/>
              <a:r>
                <a:rPr lang="en-US" sz="1600" dirty="0" err="1"/>
                <a:t>Tuomas</a:t>
              </a:r>
              <a:r>
                <a:rPr lang="en-US" sz="1600" dirty="0"/>
                <a:t> </a:t>
              </a:r>
              <a:r>
                <a:rPr lang="en-US" sz="1600" dirty="0" err="1"/>
                <a:t>Carsey</a:t>
              </a:r>
              <a:r>
                <a:rPr lang="en-US" sz="1600" dirty="0"/>
                <a:t>, UNC</a:t>
              </a:r>
            </a:p>
          </p:txBody>
        </p:sp>
      </p:grpSp>
    </p:spTree>
    <p:extLst>
      <p:ext uri="{BB962C8B-B14F-4D97-AF65-F5344CB8AC3E}">
        <p14:creationId xmlns:p14="http://schemas.microsoft.com/office/powerpoint/2010/main" val="48614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850533" y="2193053"/>
            <a:ext cx="1615053" cy="24639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2465586" y="2193053"/>
            <a:ext cx="2218970" cy="246398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2767545" y="3547553"/>
            <a:ext cx="15817" cy="2218970"/>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4684556" y="2193053"/>
            <a:ext cx="2218970" cy="246398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Exploratory analysis</a:t>
              </a:r>
            </a:p>
            <a:p>
              <a:pPr algn="ctr"/>
              <a:r>
                <a:rPr lang="en-US" dirty="0"/>
                <a:t>&amp;</a:t>
              </a:r>
            </a:p>
            <a:p>
              <a:pPr algn="ctr"/>
              <a:r>
                <a:rPr lang="en-US" dirty="0"/>
                <a:t>Data </a:t>
              </a:r>
              <a:r>
                <a:rPr lang="en-US" dirty="0" err="1"/>
                <a:t>viz</a:t>
              </a:r>
              <a:endParaRPr lang="en-US"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1665968" y="4649130"/>
            <a:ext cx="4437941" cy="15817"/>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6903526" y="2193053"/>
            <a:ext cx="2218970" cy="246398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1665968" y="4649130"/>
            <a:ext cx="6656911" cy="15817"/>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cxnSpLocks/>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9122497" y="2193053"/>
            <a:ext cx="2218970" cy="246398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1665968" y="4649130"/>
            <a:ext cx="8875881" cy="15817"/>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cxnSpLocks/>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sp>
        <p:nvSpPr>
          <p:cNvPr id="7" name="Rounded Rectangle 6"/>
          <p:cNvSpPr/>
          <p:nvPr/>
        </p:nvSpPr>
        <p:spPr>
          <a:xfrm>
            <a:off x="364525" y="339811"/>
            <a:ext cx="11306432" cy="561614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4000" dirty="0"/>
              <a:t>“The ability to take data—to be able to </a:t>
            </a:r>
            <a:r>
              <a:rPr lang="en-US" sz="4000" dirty="0">
                <a:solidFill>
                  <a:schemeClr val="tx2"/>
                </a:solidFill>
              </a:rPr>
              <a:t>understand</a:t>
            </a:r>
            <a:r>
              <a:rPr lang="en-US" sz="4000" dirty="0"/>
              <a:t> it, to </a:t>
            </a:r>
            <a:r>
              <a:rPr lang="en-US" sz="4000" dirty="0">
                <a:solidFill>
                  <a:schemeClr val="tx2"/>
                </a:solidFill>
              </a:rPr>
              <a:t>process</a:t>
            </a:r>
            <a:r>
              <a:rPr lang="en-US" sz="4000" dirty="0"/>
              <a:t> it, to </a:t>
            </a:r>
            <a:r>
              <a:rPr lang="en-US" sz="4000" dirty="0">
                <a:solidFill>
                  <a:schemeClr val="tx2"/>
                </a:solidFill>
              </a:rPr>
              <a:t>extract value </a:t>
            </a:r>
            <a:r>
              <a:rPr lang="en-US" sz="4000" dirty="0"/>
              <a:t>from it, to </a:t>
            </a:r>
            <a:r>
              <a:rPr lang="en-US" sz="4000" dirty="0">
                <a:solidFill>
                  <a:schemeClr val="tx2"/>
                </a:solidFill>
              </a:rPr>
              <a:t>visualize</a:t>
            </a:r>
            <a:r>
              <a:rPr lang="en-US" sz="4000" dirty="0"/>
              <a:t> it, to </a:t>
            </a:r>
            <a:r>
              <a:rPr lang="en-US" sz="4000" dirty="0">
                <a:solidFill>
                  <a:schemeClr val="tx2"/>
                </a:solidFill>
              </a:rPr>
              <a:t>communicate</a:t>
            </a:r>
            <a:r>
              <a:rPr lang="en-US" sz="4000" dirty="0"/>
              <a:t> it—that’s going to be a hugely important skill in the next decades …”</a:t>
            </a:r>
          </a:p>
        </p:txBody>
      </p:sp>
      <p:sp>
        <p:nvSpPr>
          <p:cNvPr id="8" name="TextBox 7"/>
          <p:cNvSpPr txBox="1"/>
          <p:nvPr/>
        </p:nvSpPr>
        <p:spPr>
          <a:xfrm>
            <a:off x="2042163" y="6034218"/>
            <a:ext cx="8052435" cy="646331"/>
          </a:xfrm>
          <a:prstGeom prst="rect">
            <a:avLst/>
          </a:prstGeom>
          <a:noFill/>
        </p:spPr>
        <p:txBody>
          <a:bodyPr wrap="square" rtlCol="0">
            <a:spAutoFit/>
          </a:bodyPr>
          <a:lstStyle/>
          <a:p>
            <a:pPr algn="ctr"/>
            <a:r>
              <a:rPr lang="en-US" dirty="0"/>
              <a:t>Hal Varian</a:t>
            </a:r>
          </a:p>
          <a:p>
            <a:pPr algn="ctr"/>
            <a:r>
              <a:rPr lang="en-US" dirty="0"/>
              <a:t>Chief Economist at Google</a:t>
            </a:r>
          </a:p>
        </p:txBody>
      </p:sp>
    </p:spTree>
    <p:extLst>
      <p:ext uri="{BB962C8B-B14F-4D97-AF65-F5344CB8AC3E}">
        <p14:creationId xmlns:p14="http://schemas.microsoft.com/office/powerpoint/2010/main" val="79982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This Course</a:t>
            </a:r>
          </a:p>
        </p:txBody>
      </p:sp>
      <p:sp>
        <p:nvSpPr>
          <p:cNvPr id="3" name="Content Placeholder 2"/>
          <p:cNvSpPr>
            <a:spLocks noGrp="1"/>
          </p:cNvSpPr>
          <p:nvPr>
            <p:ph idx="1"/>
          </p:nvPr>
        </p:nvSpPr>
        <p:spPr>
          <a:xfrm>
            <a:off x="609600" y="1752602"/>
            <a:ext cx="10160000" cy="4373563"/>
          </a:xfrm>
        </p:spPr>
        <p:txBody>
          <a:bodyPr>
            <a:normAutofit fontScale="92500" lnSpcReduction="10000"/>
          </a:bodyPr>
          <a:lstStyle/>
          <a:p>
            <a:r>
              <a:rPr lang="en-US" dirty="0"/>
              <a:t>You’ll learn to take data:</a:t>
            </a:r>
          </a:p>
          <a:p>
            <a:pPr marL="342900" indent="-342900">
              <a:buFont typeface="Arial" panose="020B0604020202020204" pitchFamily="34" charset="0"/>
              <a:buChar char="•"/>
            </a:pPr>
            <a:r>
              <a:rPr lang="en-US" dirty="0"/>
              <a:t>Process it</a:t>
            </a:r>
          </a:p>
          <a:p>
            <a:pPr marL="342900" indent="-342900">
              <a:buFont typeface="Arial" panose="020B0604020202020204" pitchFamily="34" charset="0"/>
              <a:buChar char="•"/>
            </a:pPr>
            <a:r>
              <a:rPr lang="en-US" dirty="0"/>
              <a:t>Visualize it</a:t>
            </a:r>
          </a:p>
          <a:p>
            <a:pPr marL="342900" indent="-342900">
              <a:buFont typeface="Arial" panose="020B0604020202020204" pitchFamily="34" charset="0"/>
              <a:buChar char="•"/>
            </a:pPr>
            <a:r>
              <a:rPr lang="en-US" dirty="0"/>
              <a:t>Understand it</a:t>
            </a:r>
          </a:p>
          <a:p>
            <a:pPr marL="342900" indent="-342900">
              <a:buFont typeface="Arial" panose="020B0604020202020204" pitchFamily="34" charset="0"/>
              <a:buChar char="•"/>
            </a:pPr>
            <a:r>
              <a:rPr lang="en-US" dirty="0"/>
              <a:t>Communicate it</a:t>
            </a:r>
          </a:p>
          <a:p>
            <a:pPr marL="342900" indent="-342900">
              <a:buFont typeface="Arial" panose="020B0604020202020204" pitchFamily="34" charset="0"/>
              <a:buChar char="•"/>
            </a:pPr>
            <a:r>
              <a:rPr lang="en-US" dirty="0"/>
              <a:t>Extract value from it</a:t>
            </a:r>
          </a:p>
          <a:p>
            <a:endParaRPr lang="en-US" dirty="0"/>
          </a:p>
          <a:p>
            <a:r>
              <a:rPr lang="en-US" dirty="0"/>
              <a:t>Info:	 </a:t>
            </a:r>
            <a:r>
              <a:rPr lang="en-US" b="0" dirty="0"/>
              <a:t>https://cmsc320.github.io/</a:t>
            </a:r>
          </a:p>
          <a:p>
            <a:r>
              <a:rPr lang="en-US" dirty="0"/>
              <a:t>Piazza:	 </a:t>
            </a:r>
            <a:r>
              <a:rPr lang="en-US" b="0" dirty="0" err="1"/>
              <a:t>piazza.com</a:t>
            </a:r>
            <a:r>
              <a:rPr lang="en-US" b="0" dirty="0"/>
              <a:t>/</a:t>
            </a:r>
            <a:r>
              <a:rPr lang="en-US" b="0" dirty="0" err="1"/>
              <a:t>umd</a:t>
            </a:r>
            <a:r>
              <a:rPr lang="en-US" b="0" dirty="0"/>
              <a:t>/fall2021/cmsc320</a:t>
            </a:r>
          </a:p>
          <a:p>
            <a:r>
              <a:rPr lang="en-US" dirty="0"/>
              <a:t>ELMS:	 </a:t>
            </a:r>
            <a:r>
              <a:rPr lang="en-US" b="0" dirty="0"/>
              <a:t>(everyone should be registered automatically)</a:t>
            </a:r>
          </a:p>
          <a:p>
            <a:r>
              <a:rPr lang="en-US" dirty="0"/>
              <a:t>Panopto recordings available via ELMS / as normal </a:t>
            </a:r>
          </a:p>
        </p:txBody>
      </p:sp>
      <p:sp>
        <p:nvSpPr>
          <p:cNvPr id="4" name="Slide Number Placeholder 3"/>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8</a:t>
            </a:fld>
            <a:endParaRPr lang="en-US"/>
          </a:p>
        </p:txBody>
      </p:sp>
      <p:grpSp>
        <p:nvGrpSpPr>
          <p:cNvPr id="7" name="Group 6"/>
          <p:cNvGrpSpPr/>
          <p:nvPr/>
        </p:nvGrpSpPr>
        <p:grpSpPr>
          <a:xfrm>
            <a:off x="8331200" y="1902803"/>
            <a:ext cx="2519680" cy="2376378"/>
            <a:chOff x="5130800" y="1752600"/>
            <a:chExt cx="2519680" cy="2376378"/>
          </a:xfrm>
        </p:grpSpPr>
        <p:pic>
          <p:nvPicPr>
            <p:cNvPr id="5" name="Picture 4"/>
            <p:cNvPicPr>
              <a:picLocks noChangeAspect="1"/>
            </p:cNvPicPr>
            <p:nvPr/>
          </p:nvPicPr>
          <p:blipFill>
            <a:blip r:embed="rId2"/>
            <a:stretch>
              <a:fillRect/>
            </a:stretch>
          </p:blipFill>
          <p:spPr>
            <a:xfrm>
              <a:off x="5130800" y="1752600"/>
              <a:ext cx="2519680" cy="2034642"/>
            </a:xfrm>
            <a:prstGeom prst="roundRect">
              <a:avLst>
                <a:gd name="adj" fmla="val 8594"/>
              </a:avLst>
            </a:prstGeom>
            <a:solidFill>
              <a:srgbClr val="FFFFFF">
                <a:shade val="85000"/>
              </a:srgbClr>
            </a:solidFill>
            <a:ln>
              <a:noFill/>
            </a:ln>
            <a:effectLst/>
          </p:spPr>
        </p:pic>
        <p:sp>
          <p:nvSpPr>
            <p:cNvPr id="6" name="TextBox 5"/>
            <p:cNvSpPr txBox="1"/>
            <p:nvPr/>
          </p:nvSpPr>
          <p:spPr>
            <a:xfrm>
              <a:off x="5415280" y="3790424"/>
              <a:ext cx="1950720" cy="338554"/>
            </a:xfrm>
            <a:prstGeom prst="rect">
              <a:avLst/>
            </a:prstGeom>
            <a:noFill/>
          </p:spPr>
          <p:txBody>
            <a:bodyPr wrap="square" rtlCol="0">
              <a:spAutoFit/>
            </a:bodyPr>
            <a:lstStyle/>
            <a:p>
              <a:pPr algn="ctr"/>
              <a:r>
                <a:rPr lang="en-US" sz="1600"/>
                <a:t>Hal Varian</a:t>
              </a:r>
            </a:p>
          </p:txBody>
        </p:sp>
      </p:grpSp>
    </p:spTree>
    <p:extLst>
      <p:ext uri="{BB962C8B-B14F-4D97-AF65-F5344CB8AC3E}">
        <p14:creationId xmlns:p14="http://schemas.microsoft.com/office/powerpoint/2010/main" val="1494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vel silhouette">
            <a:extLst>
              <a:ext uri="{FF2B5EF4-FFF2-40B4-BE49-F238E27FC236}">
                <a16:creationId xmlns:a16="http://schemas.microsoft.com/office/drawing/2014/main" id="{291AE5C5-9E67-144A-B98D-C3E1244D0CA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394489" y="5311664"/>
            <a:ext cx="2588420" cy="15463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356E65-24A6-3742-9291-A091A84AC96C}"/>
              </a:ext>
            </a:extLst>
          </p:cNvPr>
          <p:cNvSpPr>
            <a:spLocks noGrp="1"/>
          </p:cNvSpPr>
          <p:nvPr>
            <p:ph type="title"/>
          </p:nvPr>
        </p:nvSpPr>
        <p:spPr/>
        <p:txBody>
          <a:bodyPr/>
          <a:lstStyle/>
          <a:p>
            <a:r>
              <a:rPr lang="en-US" dirty="0"/>
              <a:t>Course Staff</a:t>
            </a:r>
          </a:p>
        </p:txBody>
      </p:sp>
      <p:sp>
        <p:nvSpPr>
          <p:cNvPr id="3" name="Content Placeholder 2">
            <a:extLst>
              <a:ext uri="{FF2B5EF4-FFF2-40B4-BE49-F238E27FC236}">
                <a16:creationId xmlns:a16="http://schemas.microsoft.com/office/drawing/2014/main" id="{0475B015-62AD-F74C-9A43-56EC91E7D1A6}"/>
              </a:ext>
            </a:extLst>
          </p:cNvPr>
          <p:cNvSpPr>
            <a:spLocks noGrp="1"/>
          </p:cNvSpPr>
          <p:nvPr>
            <p:ph idx="1"/>
          </p:nvPr>
        </p:nvSpPr>
        <p:spPr>
          <a:xfrm>
            <a:off x="609600" y="1752602"/>
            <a:ext cx="10160000" cy="3301312"/>
          </a:xfrm>
        </p:spPr>
        <p:txBody>
          <a:bodyPr>
            <a:normAutofit/>
          </a:bodyPr>
          <a:lstStyle/>
          <a:p>
            <a:r>
              <a:rPr lang="en-US" dirty="0"/>
              <a:t>Instructor: John Dickerson </a:t>
            </a:r>
            <a:r>
              <a:rPr lang="en-US" b="0" dirty="0"/>
              <a:t>(just call me “John”)</a:t>
            </a:r>
          </a:p>
          <a:p>
            <a:pPr marL="342900" indent="-342900">
              <a:buFont typeface="Arial" panose="020B0604020202020204" pitchFamily="34" charset="0"/>
              <a:buChar char="•"/>
            </a:pPr>
            <a:r>
              <a:rPr lang="en-US" dirty="0"/>
              <a:t>Office location: </a:t>
            </a:r>
            <a:r>
              <a:rPr lang="en-US" dirty="0" err="1"/>
              <a:t>Iribe</a:t>
            </a:r>
            <a:r>
              <a:rPr lang="en-US" dirty="0"/>
              <a:t> 4128  </a:t>
            </a:r>
            <a:r>
              <a:rPr lang="en-US" b="0" dirty="0"/>
              <a:t>(elevators to floor 4, take a right, then a right, then go straight and look at the numbers until you see the office that says “4128” or “John Dickerson” or has John sitting in it)</a:t>
            </a:r>
          </a:p>
          <a:p>
            <a:pPr marL="342900" indent="-342900">
              <a:buFont typeface="Arial" panose="020B0604020202020204" pitchFamily="34" charset="0"/>
              <a:buChar char="•"/>
            </a:pPr>
            <a:r>
              <a:rPr lang="en-US" dirty="0"/>
              <a:t>Office hours: </a:t>
            </a:r>
            <a:r>
              <a:rPr lang="en-US" b="0" dirty="0"/>
              <a:t>TBD, will be posted on Piazza/ELMS/lecture notes</a:t>
            </a:r>
          </a:p>
          <a:p>
            <a:pPr marL="342900" indent="-342900">
              <a:buFont typeface="Arial" panose="020B0604020202020204" pitchFamily="34" charset="0"/>
              <a:buChar char="•"/>
            </a:pPr>
            <a:r>
              <a:rPr lang="en-US" dirty="0"/>
              <a:t>More info: </a:t>
            </a:r>
            <a:r>
              <a:rPr lang="en-US" b="0" dirty="0"/>
              <a:t>http://</a:t>
            </a:r>
            <a:r>
              <a:rPr lang="en-US" b="0" dirty="0" err="1"/>
              <a:t>jpdickerson.com</a:t>
            </a:r>
            <a:r>
              <a:rPr lang="en-US" b="0" dirty="0"/>
              <a:t>/</a:t>
            </a:r>
          </a:p>
          <a:p>
            <a:r>
              <a:rPr lang="en-US" dirty="0"/>
              <a:t>Teaching Assistants (and potential research connections!):</a:t>
            </a:r>
          </a:p>
          <a:p>
            <a:pPr marL="342900" indent="-342900">
              <a:buFont typeface="Arial" panose="020B0604020202020204" pitchFamily="34" charset="0"/>
              <a:buChar char="•"/>
            </a:pPr>
            <a:r>
              <a:rPr lang="en-US" dirty="0"/>
              <a:t>Office hours:</a:t>
            </a:r>
            <a:r>
              <a:rPr lang="en-US" b="0" dirty="0"/>
              <a:t> TBD, will be posted on Piazza/ELMS (will cover </a:t>
            </a:r>
            <a:r>
              <a:rPr lang="en-US" b="0" dirty="0" err="1"/>
              <a:t>MTWThF</a:t>
            </a:r>
            <a:r>
              <a:rPr lang="en-US" b="0" dirty="0"/>
              <a:t>)</a:t>
            </a:r>
          </a:p>
          <a:p>
            <a:endParaRPr lang="en-US" dirty="0"/>
          </a:p>
          <a:p>
            <a:endParaRPr lang="en-US" dirty="0"/>
          </a:p>
        </p:txBody>
      </p:sp>
      <p:sp>
        <p:nvSpPr>
          <p:cNvPr id="4" name="Slide Number Placeholder 3">
            <a:extLst>
              <a:ext uri="{FF2B5EF4-FFF2-40B4-BE49-F238E27FC236}">
                <a16:creationId xmlns:a16="http://schemas.microsoft.com/office/drawing/2014/main" id="{36B131A7-771D-F34B-8453-D57F5FE8765A}"/>
              </a:ext>
            </a:extLst>
          </p:cNvPr>
          <p:cNvSpPr>
            <a:spLocks noGrp="1"/>
          </p:cNvSpPr>
          <p:nvPr>
            <p:ph type="sldNum" sz="quarter" idx="12"/>
          </p:nvPr>
        </p:nvSpPr>
        <p:spPr/>
        <p:txBody>
          <a:bodyPr/>
          <a:lstStyle/>
          <a:p>
            <a:fld id="{A2EF37A0-74FC-AB4F-AE4C-D9BFC6719E9F}" type="slidenum">
              <a:rPr lang="en-US" smtClean="0"/>
              <a:t>9</a:t>
            </a:fld>
            <a:endParaRPr lang="en-US"/>
          </a:p>
        </p:txBody>
      </p:sp>
      <p:sp>
        <p:nvSpPr>
          <p:cNvPr id="5" name="TextBox 4">
            <a:extLst>
              <a:ext uri="{FF2B5EF4-FFF2-40B4-BE49-F238E27FC236}">
                <a16:creationId xmlns:a16="http://schemas.microsoft.com/office/drawing/2014/main" id="{1F677AEA-4CB4-A646-81F7-25C165CF26A0}"/>
              </a:ext>
            </a:extLst>
          </p:cNvPr>
          <p:cNvSpPr txBox="1"/>
          <p:nvPr/>
        </p:nvSpPr>
        <p:spPr>
          <a:xfrm>
            <a:off x="609600" y="4943870"/>
            <a:ext cx="8445843" cy="1315722"/>
          </a:xfrm>
          <a:prstGeom prst="rect">
            <a:avLst/>
          </a:prstGeom>
          <a:noFill/>
        </p:spPr>
        <p:txBody>
          <a:bodyPr wrap="square" numCol="2" rtlCol="0">
            <a:noAutofit/>
          </a:bodyPr>
          <a:lstStyle/>
          <a:p>
            <a:pPr marL="285750" indent="-285750">
              <a:buFont typeface="Arial" panose="020B0604020202020204" pitchFamily="34" charset="0"/>
              <a:buChar char="•"/>
            </a:pPr>
            <a:r>
              <a:rPr lang="en-US" sz="2000" dirty="0" err="1"/>
              <a:t>Hirunima</a:t>
            </a:r>
            <a:r>
              <a:rPr lang="en-US" sz="2000" dirty="0"/>
              <a:t> Jayasekara</a:t>
            </a:r>
          </a:p>
          <a:p>
            <a:pPr marL="285750" indent="-285750">
              <a:buFont typeface="Arial" panose="020B0604020202020204" pitchFamily="34" charset="0"/>
              <a:buChar char="•"/>
            </a:pPr>
            <a:r>
              <a:rPr lang="en-US" sz="2000" dirty="0"/>
              <a:t>Kamala Varma</a:t>
            </a:r>
          </a:p>
          <a:p>
            <a:pPr marL="285750" indent="-285750">
              <a:buFont typeface="Arial" panose="020B0604020202020204" pitchFamily="34" charset="0"/>
              <a:buChar char="•"/>
            </a:pPr>
            <a:r>
              <a:rPr lang="en-US" sz="2000" dirty="0"/>
              <a:t>MG Hirsch</a:t>
            </a:r>
          </a:p>
          <a:p>
            <a:pPr marL="285750" indent="-285750">
              <a:buFont typeface="Arial" panose="020B0604020202020204" pitchFamily="34" charset="0"/>
              <a:buChar char="•"/>
            </a:pPr>
            <a:r>
              <a:rPr lang="en-US" sz="2000" dirty="0"/>
              <a:t>Alexander Gao</a:t>
            </a:r>
          </a:p>
          <a:p>
            <a:pPr marL="285750" indent="-285750">
              <a:buFont typeface="Arial" panose="020B0604020202020204" pitchFamily="34" charset="0"/>
              <a:buChar char="•"/>
            </a:pPr>
            <a:r>
              <a:rPr lang="en-US" sz="2000" dirty="0"/>
              <a:t>Tobias Janssen</a:t>
            </a:r>
          </a:p>
          <a:p>
            <a:pPr marL="285750" indent="-285750">
              <a:buFont typeface="Arial" panose="020B0604020202020204" pitchFamily="34" charset="0"/>
              <a:buChar char="•"/>
            </a:pPr>
            <a:r>
              <a:rPr lang="en-US" sz="2000" dirty="0" err="1"/>
              <a:t>Fuxiao</a:t>
            </a:r>
            <a:r>
              <a:rPr lang="en-US" sz="2000" dirty="0"/>
              <a:t> Liu</a:t>
            </a:r>
          </a:p>
          <a:p>
            <a:pPr marL="285750" indent="-285750">
              <a:buFont typeface="Arial" panose="020B0604020202020204" pitchFamily="34" charset="0"/>
              <a:buChar char="•"/>
            </a:pPr>
            <a:r>
              <a:rPr lang="en-US" sz="2000" dirty="0"/>
              <a:t>Neel Jain</a:t>
            </a:r>
          </a:p>
          <a:p>
            <a:pPr marL="285750" indent="-285750">
              <a:buFont typeface="Arial" panose="020B0604020202020204" pitchFamily="34" charset="0"/>
              <a:buChar char="•"/>
            </a:pPr>
            <a:r>
              <a:rPr lang="en-US" sz="2000" dirty="0" err="1"/>
              <a:t>Sazan</a:t>
            </a:r>
            <a:r>
              <a:rPr lang="en-US" sz="2000" dirty="0"/>
              <a:t> Mahbub</a:t>
            </a:r>
          </a:p>
        </p:txBody>
      </p:sp>
    </p:spTree>
    <p:extLst>
      <p:ext uri="{BB962C8B-B14F-4D97-AF65-F5344CB8AC3E}">
        <p14:creationId xmlns:p14="http://schemas.microsoft.com/office/powerpoint/2010/main" val="386001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19231</TotalTime>
  <Words>2912</Words>
  <Application>Microsoft Macintosh PowerPoint</Application>
  <PresentationFormat>Widescreen</PresentationFormat>
  <Paragraphs>371</Paragraphs>
  <Slides>44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Black</vt:lpstr>
      <vt:lpstr>Calibri</vt:lpstr>
      <vt:lpstr>Helvetica Neue</vt:lpstr>
      <vt:lpstr>Essential</vt:lpstr>
      <vt:lpstr>Introduction to  Data Science</vt:lpstr>
      <vt:lpstr>Introduction to  ????????????</vt:lpstr>
      <vt:lpstr>PowerPoint Presentation</vt:lpstr>
      <vt:lpstr>PowerPoint Presentation</vt:lpstr>
      <vt:lpstr>Many definitions</vt:lpstr>
      <vt:lpstr>The Data LifeCycle</vt:lpstr>
      <vt:lpstr>PowerPoint Presentation</vt:lpstr>
      <vt:lpstr>This Course</vt:lpstr>
      <vt:lpstr>Course Staff</vt:lpstr>
      <vt:lpstr>Prerequisite Knowledge</vt:lpstr>
      <vt:lpstr>Who Am I?</vt:lpstr>
      <vt:lpstr>Who are you?</vt:lpstr>
      <vt:lpstr>(Tentative) Course structure</vt:lpstr>
      <vt:lpstr>Grade #1: Mini-Projects</vt:lpstr>
      <vt:lpstr>Grade #2: Reading Homeworks</vt:lpstr>
      <vt:lpstr>Grade #3: Two MidtermS</vt:lpstr>
      <vt:lpstr>Grade #4: Mini-Tutorial</vt:lpstr>
      <vt:lpstr>Ready-Made Dataset repositories</vt:lpstr>
      <vt:lpstr>New Dataset Ideas</vt:lpstr>
      <vt:lpstr>Final Tutorial</vt:lpstr>
      <vt:lpstr>Final Tutorial Rubric</vt:lpstr>
      <vt:lpstr>Class Participation</vt:lpstr>
      <vt:lpstr>Grade Breakdown </vt:lpstr>
      <vt:lpstr>Some Technologies we will use (Mostly)</vt:lpstr>
      <vt:lpstr>PowerPoint Presentation</vt:lpstr>
      <vt:lpstr>Important Walls of Text</vt:lpstr>
      <vt:lpstr>Please where a mask (It’s policy! Do it!)</vt:lpstr>
      <vt:lpstr>Anti-Harassment</vt:lpstr>
      <vt:lpstr>Academic Integrity</vt:lpstr>
      <vt:lpstr>(A few) Data Science Success Stories &amp; Cautionary Tales</vt:lpstr>
      <vt:lpstr>Polling: 2008 &amp; 2012</vt:lpstr>
      <vt:lpstr>Polling: 2016</vt:lpstr>
      <vt:lpstr>Polling: 2020</vt:lpstr>
      <vt:lpstr>Ad Targeting</vt:lpstr>
      <vt:lpstr>Automated decisions of consequence</vt:lpstr>
      <vt:lpstr>PowerPoint Presentation</vt:lpstr>
      <vt:lpstr>Olympic Medals</vt:lpstr>
      <vt:lpstr>Netflix Prize I</vt:lpstr>
      <vt:lpstr>Netflix Prize II</vt:lpstr>
      <vt:lpstr>Netflix Prize III</vt:lpstr>
      <vt:lpstr>MoneyBall</vt:lpstr>
      <vt:lpstr>PowerPoint Presentation</vt:lpstr>
      <vt:lpstr>Wrap-Up For Today</vt:lpstr>
      <vt:lpstr>Next Class: Scraping Data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1661</cp:revision>
  <cp:lastPrinted>2016-09-22T15:25:41Z</cp:lastPrinted>
  <dcterms:created xsi:type="dcterms:W3CDTF">2013-03-05T15:39:19Z</dcterms:created>
  <dcterms:modified xsi:type="dcterms:W3CDTF">2021-08-31T00:28:34Z</dcterms:modified>
</cp:coreProperties>
</file>